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3" r:id="rId1"/>
    <p:sldMasterId id="2147483686" r:id="rId2"/>
    <p:sldMasterId id="2147483689" r:id="rId3"/>
    <p:sldMasterId id="2147483691" r:id="rId4"/>
    <p:sldMasterId id="2147483695" r:id="rId5"/>
    <p:sldMasterId id="2147483703" r:id="rId6"/>
    <p:sldMasterId id="2147483705" r:id="rId7"/>
    <p:sldMasterId id="2147483707" r:id="rId8"/>
  </p:sldMasterIdLst>
  <p:notesMasterIdLst>
    <p:notesMasterId r:id="rId64"/>
  </p:notesMasterIdLst>
  <p:handoutMasterIdLst>
    <p:handoutMasterId r:id="rId65"/>
  </p:handoutMasterIdLst>
  <p:sldIdLst>
    <p:sldId id="269" r:id="rId9"/>
    <p:sldId id="335" r:id="rId10"/>
    <p:sldId id="336" r:id="rId11"/>
    <p:sldId id="337" r:id="rId12"/>
    <p:sldId id="341" r:id="rId13"/>
    <p:sldId id="793" r:id="rId14"/>
    <p:sldId id="4306" r:id="rId15"/>
    <p:sldId id="265" r:id="rId16"/>
    <p:sldId id="266" r:id="rId17"/>
    <p:sldId id="267" r:id="rId18"/>
    <p:sldId id="268" r:id="rId19"/>
    <p:sldId id="4307" r:id="rId20"/>
    <p:sldId id="271" r:id="rId21"/>
    <p:sldId id="272" r:id="rId22"/>
    <p:sldId id="274" r:id="rId23"/>
    <p:sldId id="275" r:id="rId24"/>
    <p:sldId id="273" r:id="rId25"/>
    <p:sldId id="4304" r:id="rId26"/>
    <p:sldId id="4310" r:id="rId27"/>
    <p:sldId id="4309" r:id="rId28"/>
    <p:sldId id="4311" r:id="rId29"/>
    <p:sldId id="4308" r:id="rId30"/>
    <p:sldId id="344" r:id="rId31"/>
    <p:sldId id="334" r:id="rId32"/>
    <p:sldId id="324" r:id="rId33"/>
    <p:sldId id="327" r:id="rId34"/>
    <p:sldId id="297" r:id="rId35"/>
    <p:sldId id="371" r:id="rId36"/>
    <p:sldId id="765" r:id="rId37"/>
    <p:sldId id="4318" r:id="rId38"/>
    <p:sldId id="364" r:id="rId39"/>
    <p:sldId id="395" r:id="rId40"/>
    <p:sldId id="737" r:id="rId41"/>
    <p:sldId id="788" r:id="rId42"/>
    <p:sldId id="789" r:id="rId43"/>
    <p:sldId id="770" r:id="rId44"/>
    <p:sldId id="260" r:id="rId45"/>
    <p:sldId id="261" r:id="rId46"/>
    <p:sldId id="299" r:id="rId47"/>
    <p:sldId id="791" r:id="rId48"/>
    <p:sldId id="289" r:id="rId49"/>
    <p:sldId id="292" r:id="rId50"/>
    <p:sldId id="790" r:id="rId51"/>
    <p:sldId id="259" r:id="rId52"/>
    <p:sldId id="4312" r:id="rId53"/>
    <p:sldId id="4313" r:id="rId54"/>
    <p:sldId id="4314" r:id="rId55"/>
    <p:sldId id="4315" r:id="rId56"/>
    <p:sldId id="4316" r:id="rId57"/>
    <p:sldId id="4317" r:id="rId58"/>
    <p:sldId id="270" r:id="rId59"/>
    <p:sldId id="346" r:id="rId60"/>
    <p:sldId id="333" r:id="rId61"/>
    <p:sldId id="345" r:id="rId62"/>
    <p:sldId id="340" r:id="rId63"/>
  </p:sldIdLst>
  <p:sldSz cx="12192000" cy="6858000"/>
  <p:notesSz cx="7010400" cy="9296400"/>
  <p:defaultTextStyle>
    <a:defPPr>
      <a:defRPr lang="es-ES_tradnl"/>
    </a:defPPr>
    <a:lvl1pPr algn="l" rtl="0" eaLnBrk="0" fontAlgn="base" hangingPunct="0">
      <a:spcBef>
        <a:spcPct val="0"/>
      </a:spcBef>
      <a:spcAft>
        <a:spcPct val="0"/>
      </a:spcAft>
      <a:defRPr sz="2000" kern="1200">
        <a:solidFill>
          <a:srgbClr val="447D1B"/>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rgbClr val="447D1B"/>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rgbClr val="447D1B"/>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rgbClr val="447D1B"/>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rgbClr val="447D1B"/>
        </a:solidFill>
        <a:latin typeface="Arial" panose="020B0604020202020204" pitchFamily="34" charset="0"/>
        <a:ea typeface="+mn-ea"/>
        <a:cs typeface="+mn-cs"/>
      </a:defRPr>
    </a:lvl5pPr>
    <a:lvl6pPr marL="2286000" algn="l" defTabSz="914400" rtl="0" eaLnBrk="1" latinLnBrk="0" hangingPunct="1">
      <a:defRPr sz="2000" kern="1200">
        <a:solidFill>
          <a:srgbClr val="447D1B"/>
        </a:solidFill>
        <a:latin typeface="Arial" panose="020B0604020202020204" pitchFamily="34" charset="0"/>
        <a:ea typeface="+mn-ea"/>
        <a:cs typeface="+mn-cs"/>
      </a:defRPr>
    </a:lvl6pPr>
    <a:lvl7pPr marL="2743200" algn="l" defTabSz="914400" rtl="0" eaLnBrk="1" latinLnBrk="0" hangingPunct="1">
      <a:defRPr sz="2000" kern="1200">
        <a:solidFill>
          <a:srgbClr val="447D1B"/>
        </a:solidFill>
        <a:latin typeface="Arial" panose="020B0604020202020204" pitchFamily="34" charset="0"/>
        <a:ea typeface="+mn-ea"/>
        <a:cs typeface="+mn-cs"/>
      </a:defRPr>
    </a:lvl7pPr>
    <a:lvl8pPr marL="3200400" algn="l" defTabSz="914400" rtl="0" eaLnBrk="1" latinLnBrk="0" hangingPunct="1">
      <a:defRPr sz="2000" kern="1200">
        <a:solidFill>
          <a:srgbClr val="447D1B"/>
        </a:solidFill>
        <a:latin typeface="Arial" panose="020B0604020202020204" pitchFamily="34" charset="0"/>
        <a:ea typeface="+mn-ea"/>
        <a:cs typeface="+mn-cs"/>
      </a:defRPr>
    </a:lvl8pPr>
    <a:lvl9pPr marL="3657600" algn="l" defTabSz="914400" rtl="0" eaLnBrk="1" latinLnBrk="0" hangingPunct="1">
      <a:defRPr sz="2000" kern="1200">
        <a:solidFill>
          <a:srgbClr val="447D1B"/>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orient="horz" userDrawn="1">
          <p15:clr>
            <a:srgbClr val="A4A3A4"/>
          </p15:clr>
        </p15:guide>
        <p15:guide id="3" orient="horz" pos="4020" userDrawn="1">
          <p15:clr>
            <a:srgbClr val="A4A3A4"/>
          </p15:clr>
        </p15:guide>
        <p15:guide id="4" pos="5494" userDrawn="1">
          <p15:clr>
            <a:srgbClr val="A4A3A4"/>
          </p15:clr>
        </p15:guide>
        <p15:guide id="5" pos="532" userDrawn="1">
          <p15:clr>
            <a:srgbClr val="A4A3A4"/>
          </p15:clr>
        </p15:guide>
        <p15:guide id="6" pos="7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020"/>
    <a:srgbClr val="447D1B"/>
    <a:srgbClr val="000000"/>
    <a:srgbClr val="FF9999"/>
    <a:srgbClr val="4C8A1E"/>
    <a:srgbClr val="4A871D"/>
    <a:srgbClr val="4E8D1F"/>
    <a:srgbClr val="539521"/>
    <a:srgbClr val="519220"/>
    <a:srgbClr val="6DC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76" autoAdjust="0"/>
  </p:normalViewPr>
  <p:slideViewPr>
    <p:cSldViewPr snapToObjects="1">
      <p:cViewPr varScale="1">
        <p:scale>
          <a:sx n="92" d="100"/>
          <a:sy n="92" d="100"/>
        </p:scale>
        <p:origin x="106" y="115"/>
      </p:cViewPr>
      <p:guideLst>
        <p:guide orient="horz" pos="1525"/>
        <p:guide orient="horz"/>
        <p:guide orient="horz" pos="4020"/>
        <p:guide pos="5494"/>
        <p:guide pos="532"/>
        <p:guide pos="718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140923708467946"/>
          <c:y val="3.1120745416787637E-2"/>
          <c:w val="0.7213941488336939"/>
          <c:h val="0.92981231082187799"/>
        </c:manualLayout>
      </c:layout>
      <c:barChart>
        <c:barDir val="bar"/>
        <c:grouping val="clustered"/>
        <c:varyColors val="0"/>
        <c:ser>
          <c:idx val="1"/>
          <c:order val="0"/>
          <c:tx>
            <c:strRef>
              <c:f>Sheet1!$C$1</c:f>
              <c:strCache>
                <c:ptCount val="1"/>
                <c:pt idx="0">
                  <c:v>Mean=8.08</c:v>
                </c:pt>
              </c:strCache>
            </c:strRef>
          </c:tx>
          <c:spPr>
            <a:solidFill>
              <a:srgbClr val="8A9E97"/>
            </a:solidFill>
          </c:spPr>
          <c:invertIfNegative val="0"/>
          <c:dLbls>
            <c:spPr>
              <a:noFill/>
              <a:ln>
                <a:noFill/>
              </a:ln>
              <a:effectLst/>
            </c:spPr>
            <c:txPr>
              <a:bodyPr wrap="square" lIns="38100" tIns="19050" rIns="38100" bIns="19050" anchor="ctr">
                <a:spAutoFit/>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1-5 Not Satisfied</c:v>
                </c:pt>
                <c:pt idx="1">
                  <c:v>6-7</c:v>
                </c:pt>
                <c:pt idx="2">
                  <c:v>8</c:v>
                </c:pt>
                <c:pt idx="3">
                  <c:v>9</c:v>
                </c:pt>
                <c:pt idx="4">
                  <c:v>10 - Very Satisfied</c:v>
                </c:pt>
              </c:strCache>
            </c:strRef>
          </c:cat>
          <c:val>
            <c:numRef>
              <c:f>Sheet1!$C$2:$C$6</c:f>
              <c:numCache>
                <c:formatCode>0%</c:formatCode>
                <c:ptCount val="5"/>
                <c:pt idx="0">
                  <c:v>0.15</c:v>
                </c:pt>
                <c:pt idx="1">
                  <c:v>0.15</c:v>
                </c:pt>
                <c:pt idx="2">
                  <c:v>0.16</c:v>
                </c:pt>
                <c:pt idx="3">
                  <c:v>0.19</c:v>
                </c:pt>
                <c:pt idx="4">
                  <c:v>0.34</c:v>
                </c:pt>
              </c:numCache>
            </c:numRef>
          </c:val>
          <c:extLst>
            <c:ext xmlns:c16="http://schemas.microsoft.com/office/drawing/2014/chart" uri="{C3380CC4-5D6E-409C-BE32-E72D297353CC}">
              <c16:uniqueId val="{00000001-C3EC-45CB-BBA1-552184266971}"/>
            </c:ext>
          </c:extLst>
        </c:ser>
        <c:dLbls>
          <c:showLegendKey val="0"/>
          <c:showVal val="0"/>
          <c:showCatName val="0"/>
          <c:showSerName val="0"/>
          <c:showPercent val="0"/>
          <c:showBubbleSize val="0"/>
        </c:dLbls>
        <c:gapWidth val="150"/>
        <c:axId val="156223744"/>
        <c:axId val="156565504"/>
      </c:barChart>
      <c:catAx>
        <c:axId val="156223744"/>
        <c:scaling>
          <c:orientation val="minMax"/>
        </c:scaling>
        <c:delete val="0"/>
        <c:axPos val="l"/>
        <c:numFmt formatCode="General" sourceLinked="0"/>
        <c:majorTickMark val="out"/>
        <c:minorTickMark val="none"/>
        <c:tickLblPos val="nextTo"/>
        <c:txPr>
          <a:bodyPr/>
          <a:lstStyle/>
          <a:p>
            <a:pPr>
              <a:defRPr sz="1600"/>
            </a:pPr>
            <a:endParaRPr lang="en-US"/>
          </a:p>
        </c:txPr>
        <c:crossAx val="156565504"/>
        <c:crosses val="autoZero"/>
        <c:auto val="1"/>
        <c:lblAlgn val="ctr"/>
        <c:lblOffset val="100"/>
        <c:noMultiLvlLbl val="0"/>
      </c:catAx>
      <c:valAx>
        <c:axId val="156565504"/>
        <c:scaling>
          <c:orientation val="minMax"/>
          <c:max val="0.5"/>
          <c:min val="0"/>
        </c:scaling>
        <c:delete val="1"/>
        <c:axPos val="b"/>
        <c:numFmt formatCode="0%" sourceLinked="1"/>
        <c:majorTickMark val="out"/>
        <c:minorTickMark val="none"/>
        <c:tickLblPos val="nextTo"/>
        <c:crossAx val="156223744"/>
        <c:crosses val="autoZero"/>
        <c:crossBetween val="between"/>
        <c:majorUnit val="0.1"/>
      </c:valAx>
    </c:plotArea>
    <c:legend>
      <c:legendPos val="r"/>
      <c:layout>
        <c:manualLayout>
          <c:xMode val="edge"/>
          <c:yMode val="edge"/>
          <c:x val="0.57832640673270097"/>
          <c:y val="0.3467242659420281"/>
          <c:w val="0.35956395047274664"/>
          <c:h val="0.20210544515503187"/>
        </c:manualLayout>
      </c:layout>
      <c:overlay val="0"/>
      <c:txPr>
        <a:bodyPr/>
        <a:lstStyle/>
        <a:p>
          <a:pPr>
            <a:defRPr sz="1600"/>
          </a:pPr>
          <a:endParaRPr lang="en-US"/>
        </a:p>
      </c:txPr>
    </c:legend>
    <c:plotVisOnly val="1"/>
    <c:dispBlanksAs val="gap"/>
    <c:showDLblsOverMax val="0"/>
  </c:chart>
  <c:spPr>
    <a:ln>
      <a:noFill/>
    </a:ln>
  </c:spPr>
  <c:txPr>
    <a:bodyPr/>
    <a:lstStyle/>
    <a:p>
      <a:pPr>
        <a:defRPr sz="1200" baseline="0">
          <a:latin typeface="Arial" panose="020B0604020202020204" pitchFamily="34"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Operating Revenues</c:v>
                </c:pt>
              </c:strCache>
            </c:strRef>
          </c:tx>
          <c:spPr>
            <a:solidFill>
              <a:schemeClr val="accent1"/>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13895913</c:v>
                </c:pt>
                <c:pt idx="1">
                  <c:v>14234530</c:v>
                </c:pt>
                <c:pt idx="2">
                  <c:v>14515674</c:v>
                </c:pt>
                <c:pt idx="3">
                  <c:v>14105112</c:v>
                </c:pt>
                <c:pt idx="4">
                  <c:v>15225740</c:v>
                </c:pt>
              </c:numCache>
            </c:numRef>
          </c:val>
          <c:extLst>
            <c:ext xmlns:c16="http://schemas.microsoft.com/office/drawing/2014/chart" uri="{C3380CC4-5D6E-409C-BE32-E72D297353CC}">
              <c16:uniqueId val="{00000000-B6F4-4648-8BA0-50145EA1F822}"/>
            </c:ext>
          </c:extLst>
        </c:ser>
        <c:dLbls>
          <c:showLegendKey val="0"/>
          <c:showVal val="0"/>
          <c:showCatName val="0"/>
          <c:showSerName val="0"/>
          <c:showPercent val="0"/>
          <c:showBubbleSize val="0"/>
        </c:dLbls>
        <c:gapWidth val="219"/>
        <c:overlap val="-27"/>
        <c:axId val="587600760"/>
        <c:axId val="587602328"/>
      </c:barChart>
      <c:catAx>
        <c:axId val="58760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602328"/>
        <c:crosses val="autoZero"/>
        <c:auto val="1"/>
        <c:lblAlgn val="ctr"/>
        <c:lblOffset val="100"/>
        <c:noMultiLvlLbl val="0"/>
      </c:catAx>
      <c:valAx>
        <c:axId val="587602328"/>
        <c:scaling>
          <c:orientation val="minMax"/>
          <c:min val="1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7600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Net Margins</c:v>
                </c:pt>
              </c:strCache>
            </c:strRef>
          </c:tx>
          <c:spPr>
            <a:solidFill>
              <a:schemeClr val="accent1"/>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998119</c:v>
                </c:pt>
                <c:pt idx="1">
                  <c:v>734395</c:v>
                </c:pt>
                <c:pt idx="2">
                  <c:v>517304</c:v>
                </c:pt>
                <c:pt idx="3">
                  <c:v>472627</c:v>
                </c:pt>
                <c:pt idx="4">
                  <c:v>407080</c:v>
                </c:pt>
              </c:numCache>
            </c:numRef>
          </c:val>
          <c:extLst>
            <c:ext xmlns:c16="http://schemas.microsoft.com/office/drawing/2014/chart" uri="{C3380CC4-5D6E-409C-BE32-E72D297353CC}">
              <c16:uniqueId val="{00000000-9399-47AE-AB6C-CACC654470CF}"/>
            </c:ext>
          </c:extLst>
        </c:ser>
        <c:dLbls>
          <c:showLegendKey val="0"/>
          <c:showVal val="0"/>
          <c:showCatName val="0"/>
          <c:showSerName val="0"/>
          <c:showPercent val="0"/>
          <c:showBubbleSize val="0"/>
        </c:dLbls>
        <c:gapWidth val="219"/>
        <c:overlap val="-27"/>
        <c:axId val="423639256"/>
        <c:axId val="423639648"/>
      </c:barChart>
      <c:catAx>
        <c:axId val="423639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639648"/>
        <c:crosses val="autoZero"/>
        <c:auto val="1"/>
        <c:lblAlgn val="ctr"/>
        <c:lblOffset val="100"/>
        <c:noMultiLvlLbl val="0"/>
      </c:catAx>
      <c:valAx>
        <c:axId val="423639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639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sz="1800"/>
            </a:pPr>
            <a:r>
              <a:rPr lang="en-US" sz="1800" dirty="0"/>
              <a:t>Satisfaction by Member Groups</a:t>
            </a:r>
          </a:p>
        </c:rich>
      </c:tx>
      <c:layout>
        <c:manualLayout>
          <c:xMode val="edge"/>
          <c:yMode val="edge"/>
          <c:x val="0.14089406255861622"/>
          <c:y val="2.6409231625767059E-3"/>
        </c:manualLayout>
      </c:layout>
      <c:overlay val="0"/>
    </c:title>
    <c:autoTitleDeleted val="0"/>
    <c:plotArea>
      <c:layout>
        <c:manualLayout>
          <c:layoutTarget val="inner"/>
          <c:xMode val="edge"/>
          <c:yMode val="edge"/>
          <c:x val="0.28727878381096367"/>
          <c:y val="8.5518265636375879E-2"/>
          <c:w val="0.68338632804290211"/>
          <c:h val="0.8870844269466317"/>
        </c:manualLayout>
      </c:layout>
      <c:barChart>
        <c:barDir val="bar"/>
        <c:grouping val="clustered"/>
        <c:varyColors val="0"/>
        <c:ser>
          <c:idx val="0"/>
          <c:order val="0"/>
          <c:tx>
            <c:strRef>
              <c:f>Sheet1!$B$1</c:f>
              <c:strCache>
                <c:ptCount val="1"/>
                <c:pt idx="0">
                  <c:v>Higher</c:v>
                </c:pt>
              </c:strCache>
            </c:strRef>
          </c:tx>
          <c:spPr>
            <a:solidFill>
              <a:srgbClr val="8A9E97"/>
            </a:solidFill>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Age</c:v>
                </c:pt>
                <c:pt idx="1">
                  <c:v>Tenure</c:v>
                </c:pt>
                <c:pt idx="2">
                  <c:v>Education</c:v>
                </c:pt>
                <c:pt idx="3">
                  <c:v>Gender</c:v>
                </c:pt>
              </c:strCache>
            </c:strRef>
          </c:cat>
          <c:val>
            <c:numRef>
              <c:f>Sheet1!$B$2:$B$5</c:f>
              <c:numCache>
                <c:formatCode>0.00</c:formatCode>
                <c:ptCount val="4"/>
                <c:pt idx="0">
                  <c:v>8.43</c:v>
                </c:pt>
                <c:pt idx="1">
                  <c:v>8.3699999999999992</c:v>
                </c:pt>
                <c:pt idx="2">
                  <c:v>8.2799999999999994</c:v>
                </c:pt>
                <c:pt idx="3" formatCode="General">
                  <c:v>8.42</c:v>
                </c:pt>
              </c:numCache>
            </c:numRef>
          </c:val>
          <c:extLst>
            <c:ext xmlns:c16="http://schemas.microsoft.com/office/drawing/2014/chart" uri="{C3380CC4-5D6E-409C-BE32-E72D297353CC}">
              <c16:uniqueId val="{00000000-58AD-430F-B5CA-741267EBF935}"/>
            </c:ext>
          </c:extLst>
        </c:ser>
        <c:ser>
          <c:idx val="1"/>
          <c:order val="1"/>
          <c:tx>
            <c:strRef>
              <c:f>Sheet1!$C$1</c:f>
              <c:strCache>
                <c:ptCount val="1"/>
                <c:pt idx="0">
                  <c:v>Lower</c:v>
                </c:pt>
              </c:strCache>
            </c:strRef>
          </c:tx>
          <c:spPr>
            <a:solidFill>
              <a:srgbClr val="8A9E97">
                <a:alpha val="70000"/>
              </a:srgbClr>
            </a:solidFill>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Age</c:v>
                </c:pt>
                <c:pt idx="1">
                  <c:v>Tenure</c:v>
                </c:pt>
                <c:pt idx="2">
                  <c:v>Education</c:v>
                </c:pt>
                <c:pt idx="3">
                  <c:v>Gender</c:v>
                </c:pt>
              </c:strCache>
            </c:strRef>
          </c:cat>
          <c:val>
            <c:numRef>
              <c:f>Sheet1!$C$2:$C$5</c:f>
              <c:numCache>
                <c:formatCode>0.00</c:formatCode>
                <c:ptCount val="4"/>
                <c:pt idx="0">
                  <c:v>8.1199999999999992</c:v>
                </c:pt>
                <c:pt idx="1">
                  <c:v>7.82</c:v>
                </c:pt>
                <c:pt idx="2">
                  <c:v>7.91</c:v>
                </c:pt>
                <c:pt idx="3" formatCode="General">
                  <c:v>7.94</c:v>
                </c:pt>
              </c:numCache>
            </c:numRef>
          </c:val>
          <c:extLst>
            <c:ext xmlns:c16="http://schemas.microsoft.com/office/drawing/2014/chart" uri="{C3380CC4-5D6E-409C-BE32-E72D297353CC}">
              <c16:uniqueId val="{00000001-58AD-430F-B5CA-741267EBF935}"/>
            </c:ext>
          </c:extLst>
        </c:ser>
        <c:ser>
          <c:idx val="2"/>
          <c:order val="2"/>
          <c:tx>
            <c:strRef>
              <c:f>Sheet1!$D$1</c:f>
              <c:strCache>
                <c:ptCount val="1"/>
                <c:pt idx="0">
                  <c:v>Lowest</c:v>
                </c:pt>
              </c:strCache>
            </c:strRef>
          </c:tx>
          <c:spPr>
            <a:solidFill>
              <a:srgbClr val="8A9E97">
                <a:alpha val="40000"/>
              </a:srgbClr>
            </a:solidFill>
          </c:spPr>
          <c:invertIfNegative val="0"/>
          <c:dPt>
            <c:idx val="0"/>
            <c:invertIfNegative val="0"/>
            <c:bubble3D val="0"/>
            <c:extLst>
              <c:ext xmlns:c16="http://schemas.microsoft.com/office/drawing/2014/chart" uri="{C3380CC4-5D6E-409C-BE32-E72D297353CC}">
                <c16:uniqueId val="{00000003-58AD-430F-B5CA-741267EBF935}"/>
              </c:ext>
            </c:extLst>
          </c:dPt>
          <c:dPt>
            <c:idx val="1"/>
            <c:invertIfNegative val="0"/>
            <c:bubble3D val="0"/>
            <c:extLst>
              <c:ext xmlns:c16="http://schemas.microsoft.com/office/drawing/2014/chart" uri="{C3380CC4-5D6E-409C-BE32-E72D297353CC}">
                <c16:uniqueId val="{00000005-58AD-430F-B5CA-741267EBF935}"/>
              </c:ext>
            </c:extLst>
          </c:dPt>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Age</c:v>
                </c:pt>
                <c:pt idx="1">
                  <c:v>Tenure</c:v>
                </c:pt>
                <c:pt idx="2">
                  <c:v>Education</c:v>
                </c:pt>
                <c:pt idx="3">
                  <c:v>Gender</c:v>
                </c:pt>
              </c:strCache>
            </c:strRef>
          </c:cat>
          <c:val>
            <c:numRef>
              <c:f>Sheet1!$D$2:$D$5</c:f>
              <c:numCache>
                <c:formatCode>0.00</c:formatCode>
                <c:ptCount val="4"/>
                <c:pt idx="0">
                  <c:v>6.94</c:v>
                </c:pt>
                <c:pt idx="1">
                  <c:v>8.0500000000000007</c:v>
                </c:pt>
              </c:numCache>
            </c:numRef>
          </c:val>
          <c:extLst>
            <c:ext xmlns:c16="http://schemas.microsoft.com/office/drawing/2014/chart" uri="{C3380CC4-5D6E-409C-BE32-E72D297353CC}">
              <c16:uniqueId val="{00000006-58AD-430F-B5CA-741267EBF935}"/>
            </c:ext>
          </c:extLst>
        </c:ser>
        <c:dLbls>
          <c:dLblPos val="outEnd"/>
          <c:showLegendKey val="0"/>
          <c:showVal val="1"/>
          <c:showCatName val="0"/>
          <c:showSerName val="0"/>
          <c:showPercent val="0"/>
          <c:showBubbleSize val="0"/>
        </c:dLbls>
        <c:gapWidth val="59"/>
        <c:axId val="112985216"/>
        <c:axId val="112986752"/>
      </c:barChart>
      <c:catAx>
        <c:axId val="112985216"/>
        <c:scaling>
          <c:orientation val="maxMin"/>
        </c:scaling>
        <c:delete val="0"/>
        <c:axPos val="l"/>
        <c:numFmt formatCode="General" sourceLinked="0"/>
        <c:majorTickMark val="out"/>
        <c:minorTickMark val="none"/>
        <c:tickLblPos val="nextTo"/>
        <c:txPr>
          <a:bodyPr/>
          <a:lstStyle/>
          <a:p>
            <a:pPr>
              <a:defRPr sz="1600"/>
            </a:pPr>
            <a:endParaRPr lang="en-US"/>
          </a:p>
        </c:txPr>
        <c:crossAx val="112986752"/>
        <c:crosses val="autoZero"/>
        <c:auto val="1"/>
        <c:lblAlgn val="ctr"/>
        <c:lblOffset val="100"/>
        <c:noMultiLvlLbl val="0"/>
      </c:catAx>
      <c:valAx>
        <c:axId val="112986752"/>
        <c:scaling>
          <c:orientation val="minMax"/>
          <c:max val="10"/>
          <c:min val="5"/>
        </c:scaling>
        <c:delete val="1"/>
        <c:axPos val="t"/>
        <c:numFmt formatCode="0.00" sourceLinked="1"/>
        <c:majorTickMark val="out"/>
        <c:minorTickMark val="none"/>
        <c:tickLblPos val="nextTo"/>
        <c:crossAx val="112985216"/>
        <c:crosses val="autoZero"/>
        <c:crossBetween val="between"/>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904867794303487"/>
          <c:y val="3.8996460669689009E-2"/>
          <c:w val="0.53528361038203554"/>
          <c:h val="0.94004016543386626"/>
        </c:manualLayout>
      </c:layout>
      <c:barChart>
        <c:barDir val="bar"/>
        <c:grouping val="clustered"/>
        <c:varyColors val="0"/>
        <c:ser>
          <c:idx val="1"/>
          <c:order val="0"/>
          <c:tx>
            <c:strRef>
              <c:f>Sheet1!$B$1</c:f>
              <c:strCache>
                <c:ptCount val="1"/>
                <c:pt idx="0">
                  <c:v>Bayfield</c:v>
                </c:pt>
              </c:strCache>
            </c:strRef>
          </c:tx>
          <c:spPr>
            <a:solidFill>
              <a:srgbClr val="8A9E97"/>
            </a:solidFill>
          </c:spPr>
          <c:invertIfNegative val="0"/>
          <c:dLbls>
            <c:spPr>
              <a:noFill/>
              <a:ln>
                <a:noFill/>
              </a:ln>
              <a:effectLst/>
            </c:spPr>
            <c:txPr>
              <a:bodyPr/>
              <a:lstStyle/>
              <a:p>
                <a:pPr>
                  <a:defRPr sz="1200">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The monthly service charge</c:v>
                </c:pt>
                <c:pt idx="1">
                  <c:v>Charging reasonable rates</c:v>
                </c:pt>
                <c:pt idx="2">
                  <c:v>Helping members be more efficient in electric use</c:v>
                </c:pt>
                <c:pt idx="3">
                  <c:v>Keeping members informed on status of outages</c:v>
                </c:pt>
                <c:pt idx="4">
                  <c:v>Delivering good value for the money</c:v>
                </c:pt>
                <c:pt idx="5">
                  <c:v>Best interests at heart</c:v>
                </c:pt>
                <c:pt idx="6">
                  <c:v>Minimizing blinks, momentary outages</c:v>
                </c:pt>
                <c:pt idx="7">
                  <c:v>Environmental concern</c:v>
                </c:pt>
                <c:pt idx="8">
                  <c:v>Communicating, keeping members informed</c:v>
                </c:pt>
                <c:pt idx="9">
                  <c:v>Restoring power quickly</c:v>
                </c:pt>
                <c:pt idx="10">
                  <c:v>Community support</c:v>
                </c:pt>
                <c:pt idx="11">
                  <c:v>Minimizing longer outages</c:v>
                </c:pt>
                <c:pt idx="12">
                  <c:v>Resolving any issues or problems</c:v>
                </c:pt>
                <c:pt idx="13">
                  <c:v>Accurate, understandable bills</c:v>
                </c:pt>
                <c:pt idx="14">
                  <c:v>Being easy to reach</c:v>
                </c:pt>
                <c:pt idx="15">
                  <c:v>Convenient payment options</c:v>
                </c:pt>
                <c:pt idx="16">
                  <c:v>Highly trained, professional employees</c:v>
                </c:pt>
                <c:pt idx="17">
                  <c:v>Friendly, courteous employees</c:v>
                </c:pt>
              </c:strCache>
            </c:strRef>
          </c:cat>
          <c:val>
            <c:numRef>
              <c:f>Sheet1!$B$2:$B$19</c:f>
              <c:numCache>
                <c:formatCode>General</c:formatCode>
                <c:ptCount val="18"/>
                <c:pt idx="0">
                  <c:v>2.99</c:v>
                </c:pt>
                <c:pt idx="1">
                  <c:v>3.21</c:v>
                </c:pt>
                <c:pt idx="2" formatCode="0.00">
                  <c:v>3.5</c:v>
                </c:pt>
                <c:pt idx="3">
                  <c:v>3.53</c:v>
                </c:pt>
                <c:pt idx="4">
                  <c:v>3.69</c:v>
                </c:pt>
                <c:pt idx="5">
                  <c:v>3.85</c:v>
                </c:pt>
                <c:pt idx="6">
                  <c:v>3.91</c:v>
                </c:pt>
                <c:pt idx="7">
                  <c:v>4.07</c:v>
                </c:pt>
                <c:pt idx="8">
                  <c:v>4.1100000000000003</c:v>
                </c:pt>
                <c:pt idx="9">
                  <c:v>4.1500000000000004</c:v>
                </c:pt>
                <c:pt idx="10">
                  <c:v>4.16</c:v>
                </c:pt>
                <c:pt idx="11">
                  <c:v>4.17</c:v>
                </c:pt>
                <c:pt idx="12">
                  <c:v>4.21</c:v>
                </c:pt>
                <c:pt idx="13">
                  <c:v>4.28</c:v>
                </c:pt>
                <c:pt idx="14">
                  <c:v>4.33</c:v>
                </c:pt>
                <c:pt idx="15">
                  <c:v>4.3899999999999997</c:v>
                </c:pt>
                <c:pt idx="16">
                  <c:v>4.4400000000000004</c:v>
                </c:pt>
                <c:pt idx="17">
                  <c:v>4.55</c:v>
                </c:pt>
              </c:numCache>
            </c:numRef>
          </c:val>
          <c:extLst>
            <c:ext xmlns:c16="http://schemas.microsoft.com/office/drawing/2014/chart" uri="{C3380CC4-5D6E-409C-BE32-E72D297353CC}">
              <c16:uniqueId val="{00000000-BCB9-408B-9DDD-BA076FD37831}"/>
            </c:ext>
          </c:extLst>
        </c:ser>
        <c:dLbls>
          <c:showLegendKey val="0"/>
          <c:showVal val="0"/>
          <c:showCatName val="0"/>
          <c:showSerName val="0"/>
          <c:showPercent val="0"/>
          <c:showBubbleSize val="0"/>
        </c:dLbls>
        <c:gapWidth val="150"/>
        <c:axId val="44086784"/>
        <c:axId val="44210432"/>
      </c:barChart>
      <c:catAx>
        <c:axId val="44086784"/>
        <c:scaling>
          <c:orientation val="minMax"/>
        </c:scaling>
        <c:delete val="0"/>
        <c:axPos val="l"/>
        <c:numFmt formatCode="General" sourceLinked="0"/>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44210432"/>
        <c:crosses val="autoZero"/>
        <c:auto val="1"/>
        <c:lblAlgn val="ctr"/>
        <c:lblOffset val="100"/>
        <c:noMultiLvlLbl val="0"/>
      </c:catAx>
      <c:valAx>
        <c:axId val="44210432"/>
        <c:scaling>
          <c:orientation val="minMax"/>
          <c:max val="5"/>
          <c:min val="2"/>
        </c:scaling>
        <c:delete val="1"/>
        <c:axPos val="b"/>
        <c:numFmt formatCode="General" sourceLinked="1"/>
        <c:majorTickMark val="out"/>
        <c:minorTickMark val="none"/>
        <c:tickLblPos val="nextTo"/>
        <c:crossAx val="44086784"/>
        <c:crosses val="autoZero"/>
        <c:crossBetween val="between"/>
        <c:majorUnit val="1"/>
      </c:valAx>
    </c:plotArea>
    <c:plotVisOnly val="1"/>
    <c:dispBlanksAs val="gap"/>
    <c:showDLblsOverMax val="0"/>
  </c:chart>
  <c:spPr>
    <a:ln>
      <a:noFill/>
    </a:ln>
  </c:spPr>
  <c:txPr>
    <a:bodyPr/>
    <a:lstStyle/>
    <a:p>
      <a:pPr>
        <a:defRPr sz="1200" baseline="0">
          <a:latin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Views Self as Member/Owner or Customer</a:t>
            </a:r>
          </a:p>
        </c:rich>
      </c:tx>
      <c:overlay val="1"/>
    </c:title>
    <c:autoTitleDeleted val="0"/>
    <c:plotArea>
      <c:layout>
        <c:manualLayout>
          <c:layoutTarget val="inner"/>
          <c:xMode val="edge"/>
          <c:yMode val="edge"/>
          <c:x val="0.23706593788271715"/>
          <c:y val="0.11698585543910499"/>
          <c:w val="0.7125847525918112"/>
          <c:h val="0.85795931758530186"/>
        </c:manualLayout>
      </c:layout>
      <c:barChart>
        <c:barDir val="bar"/>
        <c:grouping val="clustered"/>
        <c:varyColors val="0"/>
        <c:ser>
          <c:idx val="0"/>
          <c:order val="0"/>
          <c:tx>
            <c:strRef>
              <c:f>Sheet1!$B$1</c:f>
              <c:strCache>
                <c:ptCount val="1"/>
                <c:pt idx="0">
                  <c:v>Co-op Norms</c:v>
                </c:pt>
              </c:strCache>
            </c:strRef>
          </c:tx>
          <c:spPr>
            <a:solidFill>
              <a:srgbClr val="FEC565"/>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 Member Identity</c:v>
                </c:pt>
                <c:pt idx="1">
                  <c:v>Don't know/No response</c:v>
                </c:pt>
                <c:pt idx="2">
                  <c:v>View self as Both</c:v>
                </c:pt>
                <c:pt idx="3">
                  <c:v>View self as Member/ Owner</c:v>
                </c:pt>
                <c:pt idx="4">
                  <c:v>View self as Customer</c:v>
                </c:pt>
              </c:strCache>
            </c:strRef>
          </c:cat>
          <c:val>
            <c:numRef>
              <c:f>Sheet1!$B$2:$B$6</c:f>
            </c:numRef>
          </c:val>
          <c:extLst>
            <c:ext xmlns:c16="http://schemas.microsoft.com/office/drawing/2014/chart" uri="{C3380CC4-5D6E-409C-BE32-E72D297353CC}">
              <c16:uniqueId val="{00000000-FB06-4D2D-9711-CA40A34AD93E}"/>
            </c:ext>
          </c:extLst>
        </c:ser>
        <c:ser>
          <c:idx val="1"/>
          <c:order val="1"/>
          <c:tx>
            <c:strRef>
              <c:f>Sheet1!$C$1</c:f>
              <c:strCache>
                <c:ptCount val="1"/>
                <c:pt idx="0">
                  <c:v>Bayfield</c:v>
                </c:pt>
              </c:strCache>
            </c:strRef>
          </c:tx>
          <c:spPr>
            <a:solidFill>
              <a:srgbClr val="8A9E97"/>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 Member Identity</c:v>
                </c:pt>
                <c:pt idx="1">
                  <c:v>Don't know/No response</c:v>
                </c:pt>
                <c:pt idx="2">
                  <c:v>View self as Both</c:v>
                </c:pt>
                <c:pt idx="3">
                  <c:v>View self as Member/ Owner</c:v>
                </c:pt>
                <c:pt idx="4">
                  <c:v>View self as Customer</c:v>
                </c:pt>
              </c:strCache>
            </c:strRef>
          </c:cat>
          <c:val>
            <c:numRef>
              <c:f>Sheet1!$C$2:$C$6</c:f>
              <c:numCache>
                <c:formatCode>0%</c:formatCode>
                <c:ptCount val="5"/>
                <c:pt idx="0">
                  <c:v>0.32</c:v>
                </c:pt>
                <c:pt idx="1">
                  <c:v>0.03</c:v>
                </c:pt>
                <c:pt idx="2">
                  <c:v>0.22</c:v>
                </c:pt>
                <c:pt idx="3">
                  <c:v>0.1</c:v>
                </c:pt>
                <c:pt idx="4">
                  <c:v>0.65</c:v>
                </c:pt>
              </c:numCache>
            </c:numRef>
          </c:val>
          <c:extLst>
            <c:ext xmlns:c16="http://schemas.microsoft.com/office/drawing/2014/chart" uri="{C3380CC4-5D6E-409C-BE32-E72D297353CC}">
              <c16:uniqueId val="{00000001-FB06-4D2D-9711-CA40A34AD93E}"/>
            </c:ext>
          </c:extLst>
        </c:ser>
        <c:dLbls>
          <c:showLegendKey val="0"/>
          <c:showVal val="0"/>
          <c:showCatName val="0"/>
          <c:showSerName val="0"/>
          <c:showPercent val="0"/>
          <c:showBubbleSize val="0"/>
        </c:dLbls>
        <c:gapWidth val="150"/>
        <c:axId val="143775232"/>
        <c:axId val="143776768"/>
      </c:barChart>
      <c:catAx>
        <c:axId val="143775232"/>
        <c:scaling>
          <c:orientation val="minMax"/>
        </c:scaling>
        <c:delete val="0"/>
        <c:axPos val="l"/>
        <c:numFmt formatCode="General" sourceLinked="0"/>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43776768"/>
        <c:crosses val="autoZero"/>
        <c:auto val="1"/>
        <c:lblAlgn val="ctr"/>
        <c:lblOffset val="100"/>
        <c:noMultiLvlLbl val="0"/>
      </c:catAx>
      <c:valAx>
        <c:axId val="143776768"/>
        <c:scaling>
          <c:orientation val="minMax"/>
          <c:max val="0.9"/>
          <c:min val="0"/>
        </c:scaling>
        <c:delete val="1"/>
        <c:axPos val="b"/>
        <c:numFmt formatCode="0%" sourceLinked="1"/>
        <c:majorTickMark val="out"/>
        <c:minorTickMark val="none"/>
        <c:tickLblPos val="nextTo"/>
        <c:crossAx val="143775232"/>
        <c:crosses val="autoZero"/>
        <c:crossBetween val="between"/>
        <c:majorUnit val="0.1"/>
      </c:valAx>
    </c:plotArea>
    <c:plotVisOnly val="1"/>
    <c:dispBlanksAs val="gap"/>
    <c:showDLblsOverMax val="0"/>
  </c:chart>
  <c:spPr>
    <a:ln>
      <a:noFill/>
    </a:ln>
  </c:spPr>
  <c:txPr>
    <a:bodyPr/>
    <a:lstStyle/>
    <a:p>
      <a:pPr>
        <a:defRPr sz="1400" baseline="0">
          <a:latin typeface="Times New Roman" panose="02020603050405020304"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Bayfield Electric Cooperative</a:t>
            </a:r>
          </a:p>
        </c:rich>
      </c:tx>
      <c:overlay val="0"/>
    </c:title>
    <c:autoTitleDeleted val="0"/>
    <c:view3D>
      <c:rotX val="75"/>
      <c:hPercent val="20"/>
      <c:rotY val="0"/>
      <c:depthPercent val="20"/>
      <c:rAngAx val="0"/>
    </c:view3D>
    <c:floor>
      <c:thickness val="0"/>
    </c:floor>
    <c:sideWall>
      <c:thickness val="0"/>
      <c:spPr>
        <a:noFill/>
        <a:ln w="25410">
          <a:noFill/>
        </a:ln>
      </c:spPr>
    </c:sideWall>
    <c:backWall>
      <c:thickness val="0"/>
      <c:spPr>
        <a:noFill/>
        <a:ln w="25410">
          <a:noFill/>
        </a:ln>
      </c:spPr>
    </c:backWall>
    <c:plotArea>
      <c:layout>
        <c:manualLayout>
          <c:layoutTarget val="inner"/>
          <c:xMode val="edge"/>
          <c:yMode val="edge"/>
          <c:x val="3.3709348220922405E-2"/>
          <c:y val="4.0803739489994044E-2"/>
          <c:w val="0.91481107011000407"/>
          <c:h val="0.92016145640439784"/>
        </c:manualLayout>
      </c:layout>
      <c:pie3DChart>
        <c:varyColors val="1"/>
        <c:ser>
          <c:idx val="0"/>
          <c:order val="0"/>
          <c:tx>
            <c:strRef>
              <c:f>Sheet1!$B$1</c:f>
              <c:strCache>
                <c:ptCount val="1"/>
                <c:pt idx="0">
                  <c:v>Column1</c:v>
                </c:pt>
              </c:strCache>
            </c:strRef>
          </c:tx>
          <c:dPt>
            <c:idx val="0"/>
            <c:bubble3D val="0"/>
            <c:spPr>
              <a:solidFill>
                <a:srgbClr val="BBD976"/>
              </a:solidFill>
            </c:spPr>
            <c:extLst>
              <c:ext xmlns:c16="http://schemas.microsoft.com/office/drawing/2014/chart" uri="{C3380CC4-5D6E-409C-BE32-E72D297353CC}">
                <c16:uniqueId val="{00000001-75C9-4411-864E-DDAE89F8ED35}"/>
              </c:ext>
            </c:extLst>
          </c:dPt>
          <c:dPt>
            <c:idx val="1"/>
            <c:bubble3D val="0"/>
            <c:spPr>
              <a:solidFill>
                <a:srgbClr val="7FC9D3">
                  <a:alpha val="69804"/>
                </a:srgbClr>
              </a:solidFill>
            </c:spPr>
            <c:extLst>
              <c:ext xmlns:c16="http://schemas.microsoft.com/office/drawing/2014/chart" uri="{C3380CC4-5D6E-409C-BE32-E72D297353CC}">
                <c16:uniqueId val="{00000003-75C9-4411-864E-DDAE89F8ED35}"/>
              </c:ext>
            </c:extLst>
          </c:dPt>
          <c:dPt>
            <c:idx val="2"/>
            <c:bubble3D val="0"/>
            <c:spPr>
              <a:solidFill>
                <a:srgbClr val="C0ACBE"/>
              </a:solidFill>
            </c:spPr>
            <c:extLst>
              <c:ext xmlns:c16="http://schemas.microsoft.com/office/drawing/2014/chart" uri="{C3380CC4-5D6E-409C-BE32-E72D297353CC}">
                <c16:uniqueId val="{00000005-75C9-4411-864E-DDAE89F8ED35}"/>
              </c:ext>
            </c:extLst>
          </c:dPt>
          <c:dPt>
            <c:idx val="3"/>
            <c:bubble3D val="0"/>
            <c:spPr>
              <a:solidFill>
                <a:srgbClr val="F4836E"/>
              </a:solidFill>
            </c:spPr>
            <c:extLst>
              <c:ext xmlns:c16="http://schemas.microsoft.com/office/drawing/2014/chart" uri="{C3380CC4-5D6E-409C-BE32-E72D297353CC}">
                <c16:uniqueId val="{00000007-75C9-4411-864E-DDAE89F8ED35}"/>
              </c:ext>
            </c:extLst>
          </c:dPt>
          <c:dPt>
            <c:idx val="4"/>
            <c:bubble3D val="0"/>
            <c:spPr>
              <a:solidFill>
                <a:srgbClr val="FEC565"/>
              </a:solidFill>
            </c:spPr>
            <c:extLst>
              <c:ext xmlns:c16="http://schemas.microsoft.com/office/drawing/2014/chart" uri="{C3380CC4-5D6E-409C-BE32-E72D297353CC}">
                <c16:uniqueId val="{00000009-75C9-4411-864E-DDAE89F8ED35}"/>
              </c:ext>
            </c:extLst>
          </c:dPt>
          <c:dLbls>
            <c:dLbl>
              <c:idx val="0"/>
              <c:layout>
                <c:manualLayout>
                  <c:x val="-0.12036762274580956"/>
                  <c:y val="1.004436266118903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775104496087224"/>
                      <c:h val="0.14566358553006961"/>
                    </c:manualLayout>
                  </c15:layout>
                </c:ext>
                <c:ext xmlns:c16="http://schemas.microsoft.com/office/drawing/2014/chart" uri="{C3380CC4-5D6E-409C-BE32-E72D297353CC}">
                  <c16:uniqueId val="{00000001-75C9-4411-864E-DDAE89F8ED35}"/>
                </c:ext>
              </c:extLst>
            </c:dLbl>
            <c:dLbl>
              <c:idx val="1"/>
              <c:layout>
                <c:manualLayout>
                  <c:x val="9.9847442195207872E-2"/>
                  <c:y val="-0.12651108481991141"/>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366338270579159"/>
                      <c:h val="0.16077898550724637"/>
                    </c:manualLayout>
                  </c15:layout>
                </c:ext>
                <c:ext xmlns:c16="http://schemas.microsoft.com/office/drawing/2014/chart" uri="{C3380CC4-5D6E-409C-BE32-E72D297353CC}">
                  <c16:uniqueId val="{00000003-75C9-4411-864E-DDAE89F8ED35}"/>
                </c:ext>
              </c:extLst>
            </c:dLbl>
            <c:dLbl>
              <c:idx val="2"/>
              <c:layout>
                <c:manualLayout>
                  <c:x val="9.0405277370344303E-2"/>
                  <c:y val="-8.6992896268401232E-2"/>
                </c:manualLayout>
              </c:layout>
              <c:spPr/>
              <c:txPr>
                <a:bodyPr/>
                <a:lstStyle/>
                <a:p>
                  <a:pPr>
                    <a:defRPr sz="1400" baseline="0"/>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330020051379011"/>
                      <c:h val="0.16304347826086957"/>
                    </c:manualLayout>
                  </c15:layout>
                </c:ext>
                <c:ext xmlns:c16="http://schemas.microsoft.com/office/drawing/2014/chart" uri="{C3380CC4-5D6E-409C-BE32-E72D297353CC}">
                  <c16:uniqueId val="{00000005-75C9-4411-864E-DDAE89F8ED35}"/>
                </c:ext>
              </c:extLst>
            </c:dLbl>
            <c:dLbl>
              <c:idx val="3"/>
              <c:layout>
                <c:manualLayout>
                  <c:x val="0.15044664656174705"/>
                  <c:y val="0.1189072475289144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75C9-4411-864E-DDAE89F8ED35}"/>
                </c:ext>
              </c:extLst>
            </c:dLbl>
            <c:spPr>
              <a:noFill/>
              <a:ln>
                <a:noFill/>
              </a:ln>
              <a:effectLst/>
            </c:spPr>
            <c:txPr>
              <a:bodyPr/>
              <a:lstStyle/>
              <a:p>
                <a:pPr>
                  <a:defRPr sz="1400" baseline="0"/>
                </a:pPr>
                <a:endParaRPr lang="en-US"/>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Environmental Champion</c:v>
                </c:pt>
                <c:pt idx="1">
                  <c:v>Cost-Conscious Supporter</c:v>
                </c:pt>
                <c:pt idx="2">
                  <c:v>Complacent Consumer</c:v>
                </c:pt>
                <c:pt idx="3">
                  <c:v>Low-Tech Skeptic</c:v>
                </c:pt>
                <c:pt idx="4">
                  <c:v>Pro-Tech Skeptic</c:v>
                </c:pt>
              </c:strCache>
            </c:strRef>
          </c:cat>
          <c:val>
            <c:numRef>
              <c:f>Sheet1!$B$2:$B$6</c:f>
              <c:numCache>
                <c:formatCode>0%</c:formatCode>
                <c:ptCount val="5"/>
                <c:pt idx="0">
                  <c:v>0.47</c:v>
                </c:pt>
                <c:pt idx="1">
                  <c:v>0.12</c:v>
                </c:pt>
                <c:pt idx="2">
                  <c:v>0.22</c:v>
                </c:pt>
                <c:pt idx="3">
                  <c:v>0.11</c:v>
                </c:pt>
                <c:pt idx="4">
                  <c:v>0.09</c:v>
                </c:pt>
              </c:numCache>
            </c:numRef>
          </c:val>
          <c:extLst>
            <c:ext xmlns:c16="http://schemas.microsoft.com/office/drawing/2014/chart" uri="{C3380CC4-5D6E-409C-BE32-E72D297353CC}">
              <c16:uniqueId val="{0000000A-75C9-4411-864E-DDAE89F8ED35}"/>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200" baseline="0">
          <a:latin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aseline="0" dirty="0"/>
              <a:t>National Study</a:t>
            </a:r>
            <a:endParaRPr lang="en-US" sz="1600" baseline="0" dirty="0">
              <a:effectLst/>
            </a:endParaRPr>
          </a:p>
        </c:rich>
      </c:tx>
      <c:overlay val="0"/>
    </c:title>
    <c:autoTitleDeleted val="0"/>
    <c:view3D>
      <c:rotX val="75"/>
      <c:hPercent val="20"/>
      <c:rotY val="0"/>
      <c:depthPercent val="20"/>
      <c:rAngAx val="0"/>
    </c:view3D>
    <c:floor>
      <c:thickness val="0"/>
    </c:floor>
    <c:sideWall>
      <c:thickness val="0"/>
      <c:spPr>
        <a:noFill/>
        <a:ln w="25410">
          <a:noFill/>
        </a:ln>
      </c:spPr>
    </c:sideWall>
    <c:backWall>
      <c:thickness val="0"/>
      <c:spPr>
        <a:noFill/>
        <a:ln w="25410">
          <a:noFill/>
        </a:ln>
      </c:spPr>
    </c:backWall>
    <c:plotArea>
      <c:layout>
        <c:manualLayout>
          <c:layoutTarget val="inner"/>
          <c:xMode val="edge"/>
          <c:yMode val="edge"/>
          <c:x val="4.2705559894935581E-2"/>
          <c:y val="4.8876135962038963E-2"/>
          <c:w val="0.90281612121131982"/>
          <c:h val="0.90401666346030773"/>
        </c:manualLayout>
      </c:layout>
      <c:pie3DChart>
        <c:varyColors val="1"/>
        <c:ser>
          <c:idx val="0"/>
          <c:order val="0"/>
          <c:tx>
            <c:strRef>
              <c:f>Sheet1!$B$1</c:f>
              <c:strCache>
                <c:ptCount val="1"/>
                <c:pt idx="0">
                  <c:v>Column1</c:v>
                </c:pt>
              </c:strCache>
            </c:strRef>
          </c:tx>
          <c:dPt>
            <c:idx val="0"/>
            <c:bubble3D val="0"/>
            <c:spPr>
              <a:solidFill>
                <a:srgbClr val="BBD976"/>
              </a:solidFill>
            </c:spPr>
            <c:extLst>
              <c:ext xmlns:c16="http://schemas.microsoft.com/office/drawing/2014/chart" uri="{C3380CC4-5D6E-409C-BE32-E72D297353CC}">
                <c16:uniqueId val="{00000001-0B27-425B-AB47-8BC1A5C29C1F}"/>
              </c:ext>
            </c:extLst>
          </c:dPt>
          <c:dPt>
            <c:idx val="1"/>
            <c:bubble3D val="0"/>
            <c:spPr>
              <a:solidFill>
                <a:srgbClr val="7FC9D3">
                  <a:alpha val="70000"/>
                </a:srgbClr>
              </a:solidFill>
            </c:spPr>
            <c:extLst>
              <c:ext xmlns:c16="http://schemas.microsoft.com/office/drawing/2014/chart" uri="{C3380CC4-5D6E-409C-BE32-E72D297353CC}">
                <c16:uniqueId val="{00000003-0B27-425B-AB47-8BC1A5C29C1F}"/>
              </c:ext>
            </c:extLst>
          </c:dPt>
          <c:dPt>
            <c:idx val="2"/>
            <c:bubble3D val="0"/>
            <c:spPr>
              <a:solidFill>
                <a:srgbClr val="C0ACBE"/>
              </a:solidFill>
            </c:spPr>
            <c:extLst>
              <c:ext xmlns:c16="http://schemas.microsoft.com/office/drawing/2014/chart" uri="{C3380CC4-5D6E-409C-BE32-E72D297353CC}">
                <c16:uniqueId val="{00000005-0B27-425B-AB47-8BC1A5C29C1F}"/>
              </c:ext>
            </c:extLst>
          </c:dPt>
          <c:dPt>
            <c:idx val="3"/>
            <c:bubble3D val="0"/>
            <c:spPr>
              <a:solidFill>
                <a:srgbClr val="F4836E"/>
              </a:solidFill>
            </c:spPr>
            <c:extLst>
              <c:ext xmlns:c16="http://schemas.microsoft.com/office/drawing/2014/chart" uri="{C3380CC4-5D6E-409C-BE32-E72D297353CC}">
                <c16:uniqueId val="{00000007-0B27-425B-AB47-8BC1A5C29C1F}"/>
              </c:ext>
            </c:extLst>
          </c:dPt>
          <c:dPt>
            <c:idx val="4"/>
            <c:bubble3D val="0"/>
            <c:spPr>
              <a:solidFill>
                <a:srgbClr val="FEC565"/>
              </a:solidFill>
            </c:spPr>
            <c:extLst>
              <c:ext xmlns:c16="http://schemas.microsoft.com/office/drawing/2014/chart" uri="{C3380CC4-5D6E-409C-BE32-E72D297353CC}">
                <c16:uniqueId val="{00000009-0B27-425B-AB47-8BC1A5C29C1F}"/>
              </c:ext>
            </c:extLst>
          </c:dPt>
          <c:dLbls>
            <c:dLbl>
              <c:idx val="0"/>
              <c:layout>
                <c:manualLayout>
                  <c:x val="-0.16354439878388219"/>
                  <c:y val="0.18874396477129904"/>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493608203411661"/>
                      <c:h val="0.16973177608824799"/>
                    </c:manualLayout>
                  </c15:layout>
                </c:ext>
                <c:ext xmlns:c16="http://schemas.microsoft.com/office/drawing/2014/chart" uri="{C3380CC4-5D6E-409C-BE32-E72D297353CC}">
                  <c16:uniqueId val="{00000001-0B27-425B-AB47-8BC1A5C29C1F}"/>
                </c:ext>
              </c:extLst>
            </c:dLbl>
            <c:dLbl>
              <c:idx val="1"/>
              <c:layout>
                <c:manualLayout>
                  <c:x val="-0.13122949290783151"/>
                  <c:y val="-0.13361458214462324"/>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863121783512936"/>
                      <c:h val="0.18493357487922704"/>
                    </c:manualLayout>
                  </c15:layout>
                </c:ext>
                <c:ext xmlns:c16="http://schemas.microsoft.com/office/drawing/2014/chart" uri="{C3380CC4-5D6E-409C-BE32-E72D297353CC}">
                  <c16:uniqueId val="{00000003-0B27-425B-AB47-8BC1A5C29C1F}"/>
                </c:ext>
              </c:extLst>
            </c:dLbl>
            <c:dLbl>
              <c:idx val="2"/>
              <c:layout>
                <c:manualLayout>
                  <c:x val="0.1946297913469609"/>
                  <c:y val="-0.19918834873901631"/>
                </c:manualLayout>
              </c:layout>
              <c:spPr/>
              <c:txPr>
                <a:bodyPr/>
                <a:lstStyle/>
                <a:p>
                  <a:pPr>
                    <a:defRPr sz="1400" baseline="0"/>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1966158528830746"/>
                      <c:h val="0.16077898550724637"/>
                    </c:manualLayout>
                  </c15:layout>
                </c:ext>
                <c:ext xmlns:c16="http://schemas.microsoft.com/office/drawing/2014/chart" uri="{C3380CC4-5D6E-409C-BE32-E72D297353CC}">
                  <c16:uniqueId val="{00000005-0B27-425B-AB47-8BC1A5C29C1F}"/>
                </c:ext>
              </c:extLst>
            </c:dLbl>
            <c:spPr>
              <a:noFill/>
              <a:ln>
                <a:noFill/>
              </a:ln>
              <a:effectLst/>
            </c:spPr>
            <c:txPr>
              <a:bodyPr/>
              <a:lstStyle/>
              <a:p>
                <a:pPr>
                  <a:defRPr sz="1400" baseline="0"/>
                </a:pPr>
                <a:endParaRPr lang="en-US"/>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Environmental Champion</c:v>
                </c:pt>
                <c:pt idx="1">
                  <c:v>Cost-Conscious Supporter</c:v>
                </c:pt>
                <c:pt idx="2">
                  <c:v>Complacent Consumer</c:v>
                </c:pt>
                <c:pt idx="3">
                  <c:v>Low-Tech Skeptic</c:v>
                </c:pt>
                <c:pt idx="4">
                  <c:v>Pro-Tech Skeptic</c:v>
                </c:pt>
              </c:strCache>
            </c:strRef>
          </c:cat>
          <c:val>
            <c:numRef>
              <c:f>Sheet1!$B$2:$B$6</c:f>
              <c:numCache>
                <c:formatCode>0%</c:formatCode>
                <c:ptCount val="5"/>
                <c:pt idx="0">
                  <c:v>0.25</c:v>
                </c:pt>
                <c:pt idx="1">
                  <c:v>0.18</c:v>
                </c:pt>
                <c:pt idx="2">
                  <c:v>0.28999999999999998</c:v>
                </c:pt>
                <c:pt idx="3">
                  <c:v>0.15</c:v>
                </c:pt>
                <c:pt idx="4">
                  <c:v>0.13</c:v>
                </c:pt>
              </c:numCache>
            </c:numRef>
          </c:val>
          <c:extLst>
            <c:ext xmlns:c16="http://schemas.microsoft.com/office/drawing/2014/chart" uri="{C3380CC4-5D6E-409C-BE32-E72D297353CC}">
              <c16:uniqueId val="{0000000A-0B27-425B-AB47-8BC1A5C29C1F}"/>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200" baseline="0">
          <a:latin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Total</a:t>
            </a:r>
            <a:r>
              <a:rPr lang="en-US" baseline="0" dirty="0"/>
              <a:t> Utility Plant (Net)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Utility Plant (Net)</c:v>
                </c:pt>
              </c:strCache>
            </c:strRef>
          </c:tx>
          <c:spPr>
            <a:solidFill>
              <a:schemeClr val="accent1"/>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31722844</c:v>
                </c:pt>
                <c:pt idx="1">
                  <c:v>31886193</c:v>
                </c:pt>
                <c:pt idx="2">
                  <c:v>30695396</c:v>
                </c:pt>
                <c:pt idx="3">
                  <c:v>29892766</c:v>
                </c:pt>
                <c:pt idx="4">
                  <c:v>28961442</c:v>
                </c:pt>
              </c:numCache>
            </c:numRef>
          </c:val>
          <c:extLst>
            <c:ext xmlns:c16="http://schemas.microsoft.com/office/drawing/2014/chart" uri="{C3380CC4-5D6E-409C-BE32-E72D297353CC}">
              <c16:uniqueId val="{00000000-5947-4728-8971-CE43020ADA2B}"/>
            </c:ext>
          </c:extLst>
        </c:ser>
        <c:dLbls>
          <c:showLegendKey val="0"/>
          <c:showVal val="0"/>
          <c:showCatName val="0"/>
          <c:showSerName val="0"/>
          <c:showPercent val="0"/>
          <c:showBubbleSize val="0"/>
        </c:dLbls>
        <c:gapWidth val="219"/>
        <c:overlap val="-27"/>
        <c:axId val="586880896"/>
        <c:axId val="586882464"/>
      </c:barChart>
      <c:catAx>
        <c:axId val="58688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882464"/>
        <c:crosses val="autoZero"/>
        <c:auto val="1"/>
        <c:lblAlgn val="ctr"/>
        <c:lblOffset val="100"/>
        <c:noMultiLvlLbl val="0"/>
      </c:catAx>
      <c:valAx>
        <c:axId val="586882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880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Retirement of Capital Credits</c:v>
                </c:pt>
              </c:strCache>
            </c:strRef>
          </c:tx>
          <c:spPr>
            <a:solidFill>
              <a:schemeClr val="accent1"/>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170261</c:v>
                </c:pt>
                <c:pt idx="1">
                  <c:v>361931</c:v>
                </c:pt>
                <c:pt idx="2">
                  <c:v>451931</c:v>
                </c:pt>
                <c:pt idx="3">
                  <c:v>336033</c:v>
                </c:pt>
                <c:pt idx="4">
                  <c:v>456051</c:v>
                </c:pt>
              </c:numCache>
            </c:numRef>
          </c:val>
          <c:extLst>
            <c:ext xmlns:c16="http://schemas.microsoft.com/office/drawing/2014/chart" uri="{C3380CC4-5D6E-409C-BE32-E72D297353CC}">
              <c16:uniqueId val="{00000000-292D-404B-8E8D-43341EFD6DBF}"/>
            </c:ext>
          </c:extLst>
        </c:ser>
        <c:dLbls>
          <c:showLegendKey val="0"/>
          <c:showVal val="0"/>
          <c:showCatName val="0"/>
          <c:showSerName val="0"/>
          <c:showPercent val="0"/>
          <c:showBubbleSize val="0"/>
        </c:dLbls>
        <c:gapWidth val="219"/>
        <c:overlap val="-27"/>
        <c:axId val="429594608"/>
        <c:axId val="429596960"/>
      </c:barChart>
      <c:catAx>
        <c:axId val="42959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9596960"/>
        <c:crosses val="autoZero"/>
        <c:auto val="1"/>
        <c:lblAlgn val="ctr"/>
        <c:lblOffset val="100"/>
        <c:noMultiLvlLbl val="0"/>
      </c:catAx>
      <c:valAx>
        <c:axId val="42959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959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 of Equity to Total Assets</c:v>
                </c:pt>
              </c:strCache>
            </c:strRef>
          </c:tx>
          <c:spPr>
            <a:solidFill>
              <a:schemeClr val="accent1"/>
            </a:solidFill>
            <a:ln>
              <a:noFill/>
            </a:ln>
            <a:effectLst/>
          </c:spPr>
          <c:invertIfNegative val="0"/>
          <c:cat>
            <c:numRef>
              <c:f>Sheet1!$A$2:$A$6</c:f>
              <c:numCache>
                <c:formatCode>General</c:formatCode>
                <c:ptCount val="5"/>
                <c:pt idx="0">
                  <c:v>2018</c:v>
                </c:pt>
                <c:pt idx="1">
                  <c:v>2019</c:v>
                </c:pt>
                <c:pt idx="2">
                  <c:v>2020</c:v>
                </c:pt>
                <c:pt idx="3">
                  <c:v>2021</c:v>
                </c:pt>
                <c:pt idx="4">
                  <c:v>2022</c:v>
                </c:pt>
              </c:numCache>
            </c:numRef>
          </c:cat>
          <c:val>
            <c:numRef>
              <c:f>Sheet1!$B$2:$B$6</c:f>
              <c:numCache>
                <c:formatCode>0.00%</c:formatCode>
                <c:ptCount val="5"/>
                <c:pt idx="0">
                  <c:v>0.32479999999999998</c:v>
                </c:pt>
                <c:pt idx="1">
                  <c:v>0.33360000000000001</c:v>
                </c:pt>
                <c:pt idx="2">
                  <c:v>0.33589999999999998</c:v>
                </c:pt>
                <c:pt idx="3">
                  <c:v>0.34370000000000001</c:v>
                </c:pt>
                <c:pt idx="4">
                  <c:v>0.34029999999999999</c:v>
                </c:pt>
              </c:numCache>
            </c:numRef>
          </c:val>
          <c:extLst>
            <c:ext xmlns:c16="http://schemas.microsoft.com/office/drawing/2014/chart" uri="{C3380CC4-5D6E-409C-BE32-E72D297353CC}">
              <c16:uniqueId val="{00000000-BC7E-43CE-89C7-B849A2799080}"/>
            </c:ext>
          </c:extLst>
        </c:ser>
        <c:dLbls>
          <c:showLegendKey val="0"/>
          <c:showVal val="0"/>
          <c:showCatName val="0"/>
          <c:showSerName val="0"/>
          <c:showPercent val="0"/>
          <c:showBubbleSize val="0"/>
        </c:dLbls>
        <c:gapWidth val="219"/>
        <c:overlap val="-27"/>
        <c:axId val="592940016"/>
        <c:axId val="592938448"/>
      </c:barChart>
      <c:catAx>
        <c:axId val="59294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938448"/>
        <c:crosses val="autoZero"/>
        <c:auto val="1"/>
        <c:lblAlgn val="ctr"/>
        <c:lblOffset val="100"/>
        <c:noMultiLvlLbl val="0"/>
      </c:catAx>
      <c:valAx>
        <c:axId val="5929384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940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A4C43-DE12-44AD-991D-B4680797C2D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92A49BB-24DE-4CF6-BB47-A7D10C40704E}">
      <dgm:prSet phldrT="[Text]" custT="1"/>
      <dgm:spPr/>
      <dgm:t>
        <a:bodyPr/>
        <a:lstStyle/>
        <a:p>
          <a:r>
            <a:rPr lang="en-US" sz="2000" b="1" err="1">
              <a:effectLst>
                <a:outerShdw blurRad="38100" dist="38100" dir="2700000" algn="tl">
                  <a:srgbClr val="000000">
                    <a:alpha val="43137"/>
                  </a:srgbClr>
                </a:outerShdw>
              </a:effectLst>
            </a:rPr>
            <a:t>NuScale</a:t>
          </a:r>
          <a:endParaRPr lang="en-US" sz="2000" b="1">
            <a:effectLst>
              <a:outerShdw blurRad="38100" dist="38100" dir="2700000" algn="tl">
                <a:srgbClr val="000000">
                  <a:alpha val="43137"/>
                </a:srgbClr>
              </a:outerShdw>
            </a:effectLst>
          </a:endParaRPr>
        </a:p>
      </dgm:t>
    </dgm:pt>
    <dgm:pt modelId="{25C03C47-2DC6-4049-9487-034F1F58DFB1}" type="parTrans" cxnId="{76616AEF-805F-440C-9CE8-9E97F5E405A7}">
      <dgm:prSet/>
      <dgm:spPr/>
      <dgm:t>
        <a:bodyPr/>
        <a:lstStyle/>
        <a:p>
          <a:endParaRPr lang="en-US"/>
        </a:p>
      </dgm:t>
    </dgm:pt>
    <dgm:pt modelId="{2AAADFF7-9E3C-404B-8C7D-059E2DA41390}" type="sibTrans" cxnId="{76616AEF-805F-440C-9CE8-9E97F5E405A7}">
      <dgm:prSet/>
      <dgm:spPr/>
      <dgm:t>
        <a:bodyPr/>
        <a:lstStyle/>
        <a:p>
          <a:endParaRPr lang="en-US"/>
        </a:p>
      </dgm:t>
    </dgm:pt>
    <dgm:pt modelId="{B469928B-F3AE-4F81-A114-33FC59874FA3}">
      <dgm:prSet phldrT="[Text]"/>
      <dgm:spPr/>
      <dgm:t>
        <a:bodyPr/>
        <a:lstStyle/>
        <a:p>
          <a:r>
            <a:rPr lang="en-US" b="1"/>
            <a:t>Pressurized water reactor</a:t>
          </a:r>
        </a:p>
      </dgm:t>
    </dgm:pt>
    <dgm:pt modelId="{1D07336A-FD6A-41E7-BCE3-32499094A6EA}" type="parTrans" cxnId="{DB80CA59-70C4-47B5-AA41-E461BFD2311D}">
      <dgm:prSet/>
      <dgm:spPr/>
      <dgm:t>
        <a:bodyPr/>
        <a:lstStyle/>
        <a:p>
          <a:endParaRPr lang="en-US"/>
        </a:p>
      </dgm:t>
    </dgm:pt>
    <dgm:pt modelId="{7CFD265D-5E93-4B84-837B-6D83E4634FFC}" type="sibTrans" cxnId="{DB80CA59-70C4-47B5-AA41-E461BFD2311D}">
      <dgm:prSet/>
      <dgm:spPr/>
      <dgm:t>
        <a:bodyPr/>
        <a:lstStyle/>
        <a:p>
          <a:endParaRPr lang="en-US"/>
        </a:p>
      </dgm:t>
    </dgm:pt>
    <dgm:pt modelId="{F00A1FCA-C6EF-409C-A5B2-650B4DD832B1}">
      <dgm:prSet phldrT="[Text]"/>
      <dgm:spPr/>
      <dgm:t>
        <a:bodyPr/>
        <a:lstStyle/>
        <a:p>
          <a:r>
            <a:rPr lang="en-US" b="1"/>
            <a:t>First site planned in Idaho</a:t>
          </a:r>
        </a:p>
      </dgm:t>
    </dgm:pt>
    <dgm:pt modelId="{BD1E9AAF-CDD6-46F4-8CEA-EFD2EA60055E}" type="parTrans" cxnId="{F392E22A-5702-455A-8048-38D586B60F53}">
      <dgm:prSet/>
      <dgm:spPr/>
      <dgm:t>
        <a:bodyPr/>
        <a:lstStyle/>
        <a:p>
          <a:endParaRPr lang="en-US"/>
        </a:p>
      </dgm:t>
    </dgm:pt>
    <dgm:pt modelId="{E3945598-ACC9-41D0-9386-253B9C186AED}" type="sibTrans" cxnId="{F392E22A-5702-455A-8048-38D586B60F53}">
      <dgm:prSet/>
      <dgm:spPr/>
      <dgm:t>
        <a:bodyPr/>
        <a:lstStyle/>
        <a:p>
          <a:endParaRPr lang="en-US"/>
        </a:p>
      </dgm:t>
    </dgm:pt>
    <dgm:pt modelId="{4FACA736-EED1-487B-BFE5-65367DF7641E}">
      <dgm:prSet phldrT="[Text]" custT="1"/>
      <dgm:spPr/>
      <dgm:t>
        <a:bodyPr/>
        <a:lstStyle/>
        <a:p>
          <a:r>
            <a:rPr lang="en-US" sz="2000" b="1">
              <a:effectLst>
                <a:outerShdw blurRad="38100" dist="38100" dir="2700000" algn="tl">
                  <a:srgbClr val="000000">
                    <a:alpha val="43137"/>
                  </a:srgbClr>
                </a:outerShdw>
              </a:effectLst>
            </a:rPr>
            <a:t>X-Energy</a:t>
          </a:r>
        </a:p>
      </dgm:t>
    </dgm:pt>
    <dgm:pt modelId="{C98971B1-D804-4859-BD8F-8E67CDA5A49A}" type="parTrans" cxnId="{BADC0008-9222-4370-B95E-A08FD1A765AF}">
      <dgm:prSet/>
      <dgm:spPr/>
      <dgm:t>
        <a:bodyPr/>
        <a:lstStyle/>
        <a:p>
          <a:endParaRPr lang="en-US"/>
        </a:p>
      </dgm:t>
    </dgm:pt>
    <dgm:pt modelId="{F61F5F84-0DB6-4BA1-8158-7517E1C4EF73}" type="sibTrans" cxnId="{BADC0008-9222-4370-B95E-A08FD1A765AF}">
      <dgm:prSet/>
      <dgm:spPr/>
      <dgm:t>
        <a:bodyPr/>
        <a:lstStyle/>
        <a:p>
          <a:endParaRPr lang="en-US"/>
        </a:p>
      </dgm:t>
    </dgm:pt>
    <dgm:pt modelId="{D59CC47E-08BF-4E0A-A4EF-D742D9ACB278}">
      <dgm:prSet phldrT="[Text]"/>
      <dgm:spPr/>
      <dgm:t>
        <a:bodyPr/>
        <a:lstStyle/>
        <a:p>
          <a:r>
            <a:rPr lang="en-US" b="1"/>
            <a:t>Pebble Bed</a:t>
          </a:r>
        </a:p>
      </dgm:t>
    </dgm:pt>
    <dgm:pt modelId="{2F2E1024-D4FC-46D1-95A3-7F384DD0B462}" type="parTrans" cxnId="{84BDD61F-574C-4A55-B3BB-6B00DC517191}">
      <dgm:prSet/>
      <dgm:spPr/>
      <dgm:t>
        <a:bodyPr/>
        <a:lstStyle/>
        <a:p>
          <a:endParaRPr lang="en-US"/>
        </a:p>
      </dgm:t>
    </dgm:pt>
    <dgm:pt modelId="{F7043599-184E-400C-B7D4-13F050BE449C}" type="sibTrans" cxnId="{84BDD61F-574C-4A55-B3BB-6B00DC517191}">
      <dgm:prSet/>
      <dgm:spPr/>
      <dgm:t>
        <a:bodyPr/>
        <a:lstStyle/>
        <a:p>
          <a:endParaRPr lang="en-US"/>
        </a:p>
      </dgm:t>
    </dgm:pt>
    <dgm:pt modelId="{6458E21E-4862-46FB-AB76-9B6E111598F9}">
      <dgm:prSet phldrT="[Text]" custT="1"/>
      <dgm:spPr/>
      <dgm:t>
        <a:bodyPr/>
        <a:lstStyle/>
        <a:p>
          <a:r>
            <a:rPr lang="en-US" sz="2000" b="1" err="1">
              <a:effectLst>
                <a:outerShdw blurRad="38100" dist="38100" dir="2700000" algn="tl">
                  <a:srgbClr val="000000">
                    <a:alpha val="43137"/>
                  </a:srgbClr>
                </a:outerShdw>
              </a:effectLst>
            </a:rPr>
            <a:t>TerraPower</a:t>
          </a:r>
          <a:endParaRPr lang="en-US" sz="2000" b="1">
            <a:effectLst>
              <a:outerShdw blurRad="38100" dist="38100" dir="2700000" algn="tl">
                <a:srgbClr val="000000">
                  <a:alpha val="43137"/>
                </a:srgbClr>
              </a:outerShdw>
            </a:effectLst>
          </a:endParaRPr>
        </a:p>
      </dgm:t>
    </dgm:pt>
    <dgm:pt modelId="{78988D4F-D8FD-4DBB-A170-3AB93C089DB6}" type="parTrans" cxnId="{09DF2B8E-2E9F-431D-82C0-A4D9A8E26023}">
      <dgm:prSet/>
      <dgm:spPr/>
      <dgm:t>
        <a:bodyPr/>
        <a:lstStyle/>
        <a:p>
          <a:endParaRPr lang="en-US"/>
        </a:p>
      </dgm:t>
    </dgm:pt>
    <dgm:pt modelId="{10293048-2CCE-4D40-8316-1A3DA8AD37EC}" type="sibTrans" cxnId="{09DF2B8E-2E9F-431D-82C0-A4D9A8E26023}">
      <dgm:prSet/>
      <dgm:spPr/>
      <dgm:t>
        <a:bodyPr/>
        <a:lstStyle/>
        <a:p>
          <a:endParaRPr lang="en-US"/>
        </a:p>
      </dgm:t>
    </dgm:pt>
    <dgm:pt modelId="{C349D302-AF63-4BA0-BFCD-756F37C05FBC}">
      <dgm:prSet phldrT="[Text]"/>
      <dgm:spPr/>
      <dgm:t>
        <a:bodyPr/>
        <a:lstStyle/>
        <a:p>
          <a:r>
            <a:rPr lang="en-US" b="1"/>
            <a:t>Molten Salt (Wyoming)</a:t>
          </a:r>
        </a:p>
      </dgm:t>
    </dgm:pt>
    <dgm:pt modelId="{5654A094-E6D3-4A92-B456-F9F268A28E59}" type="parTrans" cxnId="{ADF4E917-12E0-4522-A4FE-C8488D8ACE1C}">
      <dgm:prSet/>
      <dgm:spPr/>
      <dgm:t>
        <a:bodyPr/>
        <a:lstStyle/>
        <a:p>
          <a:endParaRPr lang="en-US"/>
        </a:p>
      </dgm:t>
    </dgm:pt>
    <dgm:pt modelId="{0591401C-9569-4A6C-8411-A8B12D45E0F2}" type="sibTrans" cxnId="{ADF4E917-12E0-4522-A4FE-C8488D8ACE1C}">
      <dgm:prSet/>
      <dgm:spPr/>
      <dgm:t>
        <a:bodyPr/>
        <a:lstStyle/>
        <a:p>
          <a:endParaRPr lang="en-US"/>
        </a:p>
      </dgm:t>
    </dgm:pt>
    <dgm:pt modelId="{F5BD3027-FEB0-4821-A6E2-E6A9E804B163}">
      <dgm:prSet phldrT="[Text]" custT="1"/>
      <dgm:spPr/>
      <dgm:t>
        <a:bodyPr/>
        <a:lstStyle/>
        <a:p>
          <a:r>
            <a:rPr lang="en-US" sz="2000" b="1">
              <a:effectLst>
                <a:outerShdw blurRad="38100" dist="38100" dir="2700000" algn="tl">
                  <a:srgbClr val="000000">
                    <a:alpha val="43137"/>
                  </a:srgbClr>
                </a:outerShdw>
              </a:effectLst>
            </a:rPr>
            <a:t>GE-Hitachi</a:t>
          </a:r>
        </a:p>
      </dgm:t>
    </dgm:pt>
    <dgm:pt modelId="{61E8D89E-36C6-4D6D-B210-7E546A6935DB}" type="parTrans" cxnId="{FEF9E2BC-585E-4329-9A28-E1D2A40D52AA}">
      <dgm:prSet/>
      <dgm:spPr/>
      <dgm:t>
        <a:bodyPr/>
        <a:lstStyle/>
        <a:p>
          <a:endParaRPr lang="en-US"/>
        </a:p>
      </dgm:t>
    </dgm:pt>
    <dgm:pt modelId="{850E07DD-ADE2-4DC4-A666-817758313853}" type="sibTrans" cxnId="{FEF9E2BC-585E-4329-9A28-E1D2A40D52AA}">
      <dgm:prSet/>
      <dgm:spPr/>
      <dgm:t>
        <a:bodyPr/>
        <a:lstStyle/>
        <a:p>
          <a:endParaRPr lang="en-US"/>
        </a:p>
      </dgm:t>
    </dgm:pt>
    <dgm:pt modelId="{18551FF1-62A8-427E-AE91-2309747901F3}">
      <dgm:prSet phldrT="[Text]"/>
      <dgm:spPr/>
      <dgm:t>
        <a:bodyPr/>
        <a:lstStyle/>
        <a:p>
          <a:r>
            <a:rPr lang="en-US" b="1" dirty="0"/>
            <a:t>Memorandum of Understanding entered</a:t>
          </a:r>
        </a:p>
      </dgm:t>
    </dgm:pt>
    <dgm:pt modelId="{FE8EBF0A-8A08-43C3-9595-E6EDBDC65E28}" type="parTrans" cxnId="{CBB583E4-454B-4C63-9625-6BDD027BCD9D}">
      <dgm:prSet/>
      <dgm:spPr/>
      <dgm:t>
        <a:bodyPr/>
        <a:lstStyle/>
        <a:p>
          <a:endParaRPr lang="en-US"/>
        </a:p>
      </dgm:t>
    </dgm:pt>
    <dgm:pt modelId="{6B13E388-F4AB-4552-A0F2-B2167CDA7B44}" type="sibTrans" cxnId="{CBB583E4-454B-4C63-9625-6BDD027BCD9D}">
      <dgm:prSet/>
      <dgm:spPr/>
      <dgm:t>
        <a:bodyPr/>
        <a:lstStyle/>
        <a:p>
          <a:endParaRPr lang="en-US"/>
        </a:p>
      </dgm:t>
    </dgm:pt>
    <dgm:pt modelId="{5EF29D45-90A2-4634-A891-324CDD026F45}">
      <dgm:prSet phldrT="[Text]"/>
      <dgm:spPr/>
      <dgm:t>
        <a:bodyPr/>
        <a:lstStyle/>
        <a:p>
          <a:r>
            <a:rPr lang="en-US" b="1"/>
            <a:t>Delay due to geopolitical issues</a:t>
          </a:r>
        </a:p>
      </dgm:t>
    </dgm:pt>
    <dgm:pt modelId="{8ED18782-648C-4AAF-860E-B8C64E5CCDFB}" type="parTrans" cxnId="{50799F76-BDD5-4213-A5AA-C3DE1ECA65F3}">
      <dgm:prSet/>
      <dgm:spPr/>
      <dgm:t>
        <a:bodyPr/>
        <a:lstStyle/>
        <a:p>
          <a:endParaRPr lang="en-US"/>
        </a:p>
      </dgm:t>
    </dgm:pt>
    <dgm:pt modelId="{301D4580-0678-4FCA-A9E7-35AFB021F768}" type="sibTrans" cxnId="{50799F76-BDD5-4213-A5AA-C3DE1ECA65F3}">
      <dgm:prSet/>
      <dgm:spPr/>
      <dgm:t>
        <a:bodyPr/>
        <a:lstStyle/>
        <a:p>
          <a:endParaRPr lang="en-US"/>
        </a:p>
      </dgm:t>
    </dgm:pt>
    <dgm:pt modelId="{6CA402F8-CCBD-4280-A748-55ACF538CF97}">
      <dgm:prSet phldrT="[Text]"/>
      <dgm:spPr/>
      <dgm:t>
        <a:bodyPr/>
        <a:lstStyle/>
        <a:p>
          <a:r>
            <a:rPr lang="en-US" b="1"/>
            <a:t>Boiling Water Reactor BWRX-300 (Canada and TVA)</a:t>
          </a:r>
        </a:p>
      </dgm:t>
    </dgm:pt>
    <dgm:pt modelId="{D20CD827-EDA7-4857-B33B-C2B81CE45371}" type="parTrans" cxnId="{CA6B084C-D84B-4061-AD66-F361DFE18ABE}">
      <dgm:prSet/>
      <dgm:spPr/>
      <dgm:t>
        <a:bodyPr/>
        <a:lstStyle/>
        <a:p>
          <a:endParaRPr lang="en-US"/>
        </a:p>
      </dgm:t>
    </dgm:pt>
    <dgm:pt modelId="{DDCD671A-9B17-41FE-BADE-A68D869F322D}" type="sibTrans" cxnId="{CA6B084C-D84B-4061-AD66-F361DFE18ABE}">
      <dgm:prSet/>
      <dgm:spPr/>
      <dgm:t>
        <a:bodyPr/>
        <a:lstStyle/>
        <a:p>
          <a:endParaRPr lang="en-US"/>
        </a:p>
      </dgm:t>
    </dgm:pt>
    <dgm:pt modelId="{503024EB-B009-4952-B0D7-6F411A6295E5}" type="pres">
      <dgm:prSet presAssocID="{37CA4C43-DE12-44AD-991D-B4680797C2D5}" presName="Name0" presStyleCnt="0">
        <dgm:presLayoutVars>
          <dgm:dir/>
          <dgm:animLvl val="lvl"/>
          <dgm:resizeHandles val="exact"/>
        </dgm:presLayoutVars>
      </dgm:prSet>
      <dgm:spPr/>
    </dgm:pt>
    <dgm:pt modelId="{3E222C51-FFD3-4D8C-A635-A27C5DBC4EF2}" type="pres">
      <dgm:prSet presAssocID="{892A49BB-24DE-4CF6-BB47-A7D10C40704E}" presName="composite" presStyleCnt="0"/>
      <dgm:spPr/>
    </dgm:pt>
    <dgm:pt modelId="{D5318A3C-7ED7-4A7A-A78F-95E7B03EA301}" type="pres">
      <dgm:prSet presAssocID="{892A49BB-24DE-4CF6-BB47-A7D10C40704E}" presName="parTx" presStyleLbl="alignNode1" presStyleIdx="0" presStyleCnt="4">
        <dgm:presLayoutVars>
          <dgm:chMax val="0"/>
          <dgm:chPref val="0"/>
          <dgm:bulletEnabled val="1"/>
        </dgm:presLayoutVars>
      </dgm:prSet>
      <dgm:spPr/>
    </dgm:pt>
    <dgm:pt modelId="{939BE400-29AA-47E7-8512-1C0CEA88EE5E}" type="pres">
      <dgm:prSet presAssocID="{892A49BB-24DE-4CF6-BB47-A7D10C40704E}" presName="desTx" presStyleLbl="alignAccFollowNode1" presStyleIdx="0" presStyleCnt="4">
        <dgm:presLayoutVars>
          <dgm:bulletEnabled val="1"/>
        </dgm:presLayoutVars>
      </dgm:prSet>
      <dgm:spPr/>
    </dgm:pt>
    <dgm:pt modelId="{948E693E-0B46-48A6-9661-797E47B7C181}" type="pres">
      <dgm:prSet presAssocID="{2AAADFF7-9E3C-404B-8C7D-059E2DA41390}" presName="space" presStyleCnt="0"/>
      <dgm:spPr/>
    </dgm:pt>
    <dgm:pt modelId="{61E914B5-E2E3-4051-BAB0-418FCB708FE3}" type="pres">
      <dgm:prSet presAssocID="{4FACA736-EED1-487B-BFE5-65367DF7641E}" presName="composite" presStyleCnt="0"/>
      <dgm:spPr/>
    </dgm:pt>
    <dgm:pt modelId="{531DE640-390F-40B5-B560-25517B832966}" type="pres">
      <dgm:prSet presAssocID="{4FACA736-EED1-487B-BFE5-65367DF7641E}" presName="parTx" presStyleLbl="alignNode1" presStyleIdx="1" presStyleCnt="4">
        <dgm:presLayoutVars>
          <dgm:chMax val="0"/>
          <dgm:chPref val="0"/>
          <dgm:bulletEnabled val="1"/>
        </dgm:presLayoutVars>
      </dgm:prSet>
      <dgm:spPr/>
    </dgm:pt>
    <dgm:pt modelId="{29439784-17CB-4AA3-8CB4-6979119409F9}" type="pres">
      <dgm:prSet presAssocID="{4FACA736-EED1-487B-BFE5-65367DF7641E}" presName="desTx" presStyleLbl="alignAccFollowNode1" presStyleIdx="1" presStyleCnt="4">
        <dgm:presLayoutVars>
          <dgm:bulletEnabled val="1"/>
        </dgm:presLayoutVars>
      </dgm:prSet>
      <dgm:spPr/>
    </dgm:pt>
    <dgm:pt modelId="{4A9C146F-6E96-4DC6-A7F8-40261EC190A3}" type="pres">
      <dgm:prSet presAssocID="{F61F5F84-0DB6-4BA1-8158-7517E1C4EF73}" presName="space" presStyleCnt="0"/>
      <dgm:spPr/>
    </dgm:pt>
    <dgm:pt modelId="{3A399B41-BA3F-4A51-A480-ECE704E651EC}" type="pres">
      <dgm:prSet presAssocID="{6458E21E-4862-46FB-AB76-9B6E111598F9}" presName="composite" presStyleCnt="0"/>
      <dgm:spPr/>
    </dgm:pt>
    <dgm:pt modelId="{72F81C95-E7D6-454E-BEC3-8811129E54AE}" type="pres">
      <dgm:prSet presAssocID="{6458E21E-4862-46FB-AB76-9B6E111598F9}" presName="parTx" presStyleLbl="alignNode1" presStyleIdx="2" presStyleCnt="4">
        <dgm:presLayoutVars>
          <dgm:chMax val="0"/>
          <dgm:chPref val="0"/>
          <dgm:bulletEnabled val="1"/>
        </dgm:presLayoutVars>
      </dgm:prSet>
      <dgm:spPr/>
    </dgm:pt>
    <dgm:pt modelId="{8C69609C-ABC5-4A05-9ED4-846C263DC02E}" type="pres">
      <dgm:prSet presAssocID="{6458E21E-4862-46FB-AB76-9B6E111598F9}" presName="desTx" presStyleLbl="alignAccFollowNode1" presStyleIdx="2" presStyleCnt="4">
        <dgm:presLayoutVars>
          <dgm:bulletEnabled val="1"/>
        </dgm:presLayoutVars>
      </dgm:prSet>
      <dgm:spPr/>
    </dgm:pt>
    <dgm:pt modelId="{054137FD-237A-43CC-95CE-41C1BB5C3763}" type="pres">
      <dgm:prSet presAssocID="{10293048-2CCE-4D40-8316-1A3DA8AD37EC}" presName="space" presStyleCnt="0"/>
      <dgm:spPr/>
    </dgm:pt>
    <dgm:pt modelId="{318CF3EF-5331-454B-966E-0B439C4BA7CA}" type="pres">
      <dgm:prSet presAssocID="{F5BD3027-FEB0-4821-A6E2-E6A9E804B163}" presName="composite" presStyleCnt="0"/>
      <dgm:spPr/>
    </dgm:pt>
    <dgm:pt modelId="{7C1E99B2-5911-4A75-A0B1-25F2249BD288}" type="pres">
      <dgm:prSet presAssocID="{F5BD3027-FEB0-4821-A6E2-E6A9E804B163}" presName="parTx" presStyleLbl="alignNode1" presStyleIdx="3" presStyleCnt="4">
        <dgm:presLayoutVars>
          <dgm:chMax val="0"/>
          <dgm:chPref val="0"/>
          <dgm:bulletEnabled val="1"/>
        </dgm:presLayoutVars>
      </dgm:prSet>
      <dgm:spPr/>
    </dgm:pt>
    <dgm:pt modelId="{3CD864E1-8E8C-4F61-BDF0-64170BBA4E7E}" type="pres">
      <dgm:prSet presAssocID="{F5BD3027-FEB0-4821-A6E2-E6A9E804B163}" presName="desTx" presStyleLbl="alignAccFollowNode1" presStyleIdx="3" presStyleCnt="4">
        <dgm:presLayoutVars>
          <dgm:bulletEnabled val="1"/>
        </dgm:presLayoutVars>
      </dgm:prSet>
      <dgm:spPr/>
    </dgm:pt>
  </dgm:ptLst>
  <dgm:cxnLst>
    <dgm:cxn modelId="{4876BD01-FC04-400F-A62D-6D6CF7B8C83D}" type="presOf" srcId="{F5BD3027-FEB0-4821-A6E2-E6A9E804B163}" destId="{7C1E99B2-5911-4A75-A0B1-25F2249BD288}" srcOrd="0" destOrd="0" presId="urn:microsoft.com/office/officeart/2005/8/layout/hList1"/>
    <dgm:cxn modelId="{BADC0008-9222-4370-B95E-A08FD1A765AF}" srcId="{37CA4C43-DE12-44AD-991D-B4680797C2D5}" destId="{4FACA736-EED1-487B-BFE5-65367DF7641E}" srcOrd="1" destOrd="0" parTransId="{C98971B1-D804-4859-BD8F-8E67CDA5A49A}" sibTransId="{F61F5F84-0DB6-4BA1-8158-7517E1C4EF73}"/>
    <dgm:cxn modelId="{45096609-05DF-4B1C-9CCF-24CA49672817}" type="presOf" srcId="{D59CC47E-08BF-4E0A-A4EF-D742D9ACB278}" destId="{29439784-17CB-4AA3-8CB4-6979119409F9}" srcOrd="0" destOrd="0" presId="urn:microsoft.com/office/officeart/2005/8/layout/hList1"/>
    <dgm:cxn modelId="{ADF4E917-12E0-4522-A4FE-C8488D8ACE1C}" srcId="{6458E21E-4862-46FB-AB76-9B6E111598F9}" destId="{C349D302-AF63-4BA0-BFCD-756F37C05FBC}" srcOrd="0" destOrd="0" parTransId="{5654A094-E6D3-4A92-B456-F9F268A28E59}" sibTransId="{0591401C-9569-4A6C-8411-A8B12D45E0F2}"/>
    <dgm:cxn modelId="{5CAE361A-950A-40D4-B052-4493CCEFEEB4}" type="presOf" srcId="{6CA402F8-CCBD-4280-A748-55ACF538CF97}" destId="{3CD864E1-8E8C-4F61-BDF0-64170BBA4E7E}" srcOrd="0" destOrd="0" presId="urn:microsoft.com/office/officeart/2005/8/layout/hList1"/>
    <dgm:cxn modelId="{9064751B-F4DD-4421-BDEB-D024D85CF04E}" type="presOf" srcId="{6458E21E-4862-46FB-AB76-9B6E111598F9}" destId="{72F81C95-E7D6-454E-BEC3-8811129E54AE}" srcOrd="0" destOrd="0" presId="urn:microsoft.com/office/officeart/2005/8/layout/hList1"/>
    <dgm:cxn modelId="{84BDD61F-574C-4A55-B3BB-6B00DC517191}" srcId="{4FACA736-EED1-487B-BFE5-65367DF7641E}" destId="{D59CC47E-08BF-4E0A-A4EF-D742D9ACB278}" srcOrd="0" destOrd="0" parTransId="{2F2E1024-D4FC-46D1-95A3-7F384DD0B462}" sibTransId="{F7043599-184E-400C-B7D4-13F050BE449C}"/>
    <dgm:cxn modelId="{F392E22A-5702-455A-8048-38D586B60F53}" srcId="{892A49BB-24DE-4CF6-BB47-A7D10C40704E}" destId="{F00A1FCA-C6EF-409C-A5B2-650B4DD832B1}" srcOrd="1" destOrd="0" parTransId="{BD1E9AAF-CDD6-46F4-8CEA-EFD2EA60055E}" sibTransId="{E3945598-ACC9-41D0-9386-253B9C186AED}"/>
    <dgm:cxn modelId="{DC83123A-259F-43B0-B034-1B604C889F8F}" type="presOf" srcId="{18551FF1-62A8-427E-AE91-2309747901F3}" destId="{939BE400-29AA-47E7-8512-1C0CEA88EE5E}" srcOrd="0" destOrd="2" presId="urn:microsoft.com/office/officeart/2005/8/layout/hList1"/>
    <dgm:cxn modelId="{6AEE0E65-17F1-40AA-92F6-48920FC146A9}" type="presOf" srcId="{F00A1FCA-C6EF-409C-A5B2-650B4DD832B1}" destId="{939BE400-29AA-47E7-8512-1C0CEA88EE5E}" srcOrd="0" destOrd="1" presId="urn:microsoft.com/office/officeart/2005/8/layout/hList1"/>
    <dgm:cxn modelId="{CA6B084C-D84B-4061-AD66-F361DFE18ABE}" srcId="{F5BD3027-FEB0-4821-A6E2-E6A9E804B163}" destId="{6CA402F8-CCBD-4280-A748-55ACF538CF97}" srcOrd="0" destOrd="0" parTransId="{D20CD827-EDA7-4857-B33B-C2B81CE45371}" sibTransId="{DDCD671A-9B17-41FE-BADE-A68D869F322D}"/>
    <dgm:cxn modelId="{7B3D2C53-8C23-44AD-BEF7-2DE6C22D028F}" type="presOf" srcId="{B469928B-F3AE-4F81-A114-33FC59874FA3}" destId="{939BE400-29AA-47E7-8512-1C0CEA88EE5E}" srcOrd="0" destOrd="0" presId="urn:microsoft.com/office/officeart/2005/8/layout/hList1"/>
    <dgm:cxn modelId="{50799F76-BDD5-4213-A5AA-C3DE1ECA65F3}" srcId="{6458E21E-4862-46FB-AB76-9B6E111598F9}" destId="{5EF29D45-90A2-4634-A891-324CDD026F45}" srcOrd="1" destOrd="0" parTransId="{8ED18782-648C-4AAF-860E-B8C64E5CCDFB}" sibTransId="{301D4580-0678-4FCA-A9E7-35AFB021F768}"/>
    <dgm:cxn modelId="{28FBA476-6599-4066-A715-864878D49E30}" type="presOf" srcId="{37CA4C43-DE12-44AD-991D-B4680797C2D5}" destId="{503024EB-B009-4952-B0D7-6F411A6295E5}" srcOrd="0" destOrd="0" presId="urn:microsoft.com/office/officeart/2005/8/layout/hList1"/>
    <dgm:cxn modelId="{DB80CA59-70C4-47B5-AA41-E461BFD2311D}" srcId="{892A49BB-24DE-4CF6-BB47-A7D10C40704E}" destId="{B469928B-F3AE-4F81-A114-33FC59874FA3}" srcOrd="0" destOrd="0" parTransId="{1D07336A-FD6A-41E7-BCE3-32499094A6EA}" sibTransId="{7CFD265D-5E93-4B84-837B-6D83E4634FFC}"/>
    <dgm:cxn modelId="{09DF2B8E-2E9F-431D-82C0-A4D9A8E26023}" srcId="{37CA4C43-DE12-44AD-991D-B4680797C2D5}" destId="{6458E21E-4862-46FB-AB76-9B6E111598F9}" srcOrd="2" destOrd="0" parTransId="{78988D4F-D8FD-4DBB-A170-3AB93C089DB6}" sibTransId="{10293048-2CCE-4D40-8316-1A3DA8AD37EC}"/>
    <dgm:cxn modelId="{D03E16A7-987F-4D2D-863E-90F09027BF3E}" type="presOf" srcId="{892A49BB-24DE-4CF6-BB47-A7D10C40704E}" destId="{D5318A3C-7ED7-4A7A-A78F-95E7B03EA301}" srcOrd="0" destOrd="0" presId="urn:microsoft.com/office/officeart/2005/8/layout/hList1"/>
    <dgm:cxn modelId="{B33ECAA7-2649-4881-B2D2-89A5F7B48C9A}" type="presOf" srcId="{4FACA736-EED1-487B-BFE5-65367DF7641E}" destId="{531DE640-390F-40B5-B560-25517B832966}" srcOrd="0" destOrd="0" presId="urn:microsoft.com/office/officeart/2005/8/layout/hList1"/>
    <dgm:cxn modelId="{FEF9E2BC-585E-4329-9A28-E1D2A40D52AA}" srcId="{37CA4C43-DE12-44AD-991D-B4680797C2D5}" destId="{F5BD3027-FEB0-4821-A6E2-E6A9E804B163}" srcOrd="3" destOrd="0" parTransId="{61E8D89E-36C6-4D6D-B210-7E546A6935DB}" sibTransId="{850E07DD-ADE2-4DC4-A666-817758313853}"/>
    <dgm:cxn modelId="{944996C7-DA8A-4E94-99F3-98FD520AEFF7}" type="presOf" srcId="{C349D302-AF63-4BA0-BFCD-756F37C05FBC}" destId="{8C69609C-ABC5-4A05-9ED4-846C263DC02E}" srcOrd="0" destOrd="0" presId="urn:microsoft.com/office/officeart/2005/8/layout/hList1"/>
    <dgm:cxn modelId="{CBB583E4-454B-4C63-9625-6BDD027BCD9D}" srcId="{892A49BB-24DE-4CF6-BB47-A7D10C40704E}" destId="{18551FF1-62A8-427E-AE91-2309747901F3}" srcOrd="2" destOrd="0" parTransId="{FE8EBF0A-8A08-43C3-9595-E6EDBDC65E28}" sibTransId="{6B13E388-F4AB-4552-A0F2-B2167CDA7B44}"/>
    <dgm:cxn modelId="{76616AEF-805F-440C-9CE8-9E97F5E405A7}" srcId="{37CA4C43-DE12-44AD-991D-B4680797C2D5}" destId="{892A49BB-24DE-4CF6-BB47-A7D10C40704E}" srcOrd="0" destOrd="0" parTransId="{25C03C47-2DC6-4049-9487-034F1F58DFB1}" sibTransId="{2AAADFF7-9E3C-404B-8C7D-059E2DA41390}"/>
    <dgm:cxn modelId="{E96275FC-B1E4-4BAA-8D35-F8D1627380E6}" type="presOf" srcId="{5EF29D45-90A2-4634-A891-324CDD026F45}" destId="{8C69609C-ABC5-4A05-9ED4-846C263DC02E}" srcOrd="0" destOrd="1" presId="urn:microsoft.com/office/officeart/2005/8/layout/hList1"/>
    <dgm:cxn modelId="{651D0BA2-D09E-4E06-A851-C6ED1F6E0DEE}" type="presParOf" srcId="{503024EB-B009-4952-B0D7-6F411A6295E5}" destId="{3E222C51-FFD3-4D8C-A635-A27C5DBC4EF2}" srcOrd="0" destOrd="0" presId="urn:microsoft.com/office/officeart/2005/8/layout/hList1"/>
    <dgm:cxn modelId="{E1D38BE8-2303-46AE-9E4A-5F457A818C73}" type="presParOf" srcId="{3E222C51-FFD3-4D8C-A635-A27C5DBC4EF2}" destId="{D5318A3C-7ED7-4A7A-A78F-95E7B03EA301}" srcOrd="0" destOrd="0" presId="urn:microsoft.com/office/officeart/2005/8/layout/hList1"/>
    <dgm:cxn modelId="{A6D51A25-64B6-4C9C-ADD2-490F72F2E163}" type="presParOf" srcId="{3E222C51-FFD3-4D8C-A635-A27C5DBC4EF2}" destId="{939BE400-29AA-47E7-8512-1C0CEA88EE5E}" srcOrd="1" destOrd="0" presId="urn:microsoft.com/office/officeart/2005/8/layout/hList1"/>
    <dgm:cxn modelId="{BB63FFCE-722C-4C7D-874D-21B81B0A7DA2}" type="presParOf" srcId="{503024EB-B009-4952-B0D7-6F411A6295E5}" destId="{948E693E-0B46-48A6-9661-797E47B7C181}" srcOrd="1" destOrd="0" presId="urn:microsoft.com/office/officeart/2005/8/layout/hList1"/>
    <dgm:cxn modelId="{4EA45B09-06AB-42E4-963E-62B2E948EFCA}" type="presParOf" srcId="{503024EB-B009-4952-B0D7-6F411A6295E5}" destId="{61E914B5-E2E3-4051-BAB0-418FCB708FE3}" srcOrd="2" destOrd="0" presId="urn:microsoft.com/office/officeart/2005/8/layout/hList1"/>
    <dgm:cxn modelId="{B96C2AE4-B47D-4431-B81F-068610CE6B58}" type="presParOf" srcId="{61E914B5-E2E3-4051-BAB0-418FCB708FE3}" destId="{531DE640-390F-40B5-B560-25517B832966}" srcOrd="0" destOrd="0" presId="urn:microsoft.com/office/officeart/2005/8/layout/hList1"/>
    <dgm:cxn modelId="{19F5B5FA-AC99-4475-B7CD-EAEFDE709F14}" type="presParOf" srcId="{61E914B5-E2E3-4051-BAB0-418FCB708FE3}" destId="{29439784-17CB-4AA3-8CB4-6979119409F9}" srcOrd="1" destOrd="0" presId="urn:microsoft.com/office/officeart/2005/8/layout/hList1"/>
    <dgm:cxn modelId="{EC35DA0D-E253-49DD-B95B-6FAC528BEE74}" type="presParOf" srcId="{503024EB-B009-4952-B0D7-6F411A6295E5}" destId="{4A9C146F-6E96-4DC6-A7F8-40261EC190A3}" srcOrd="3" destOrd="0" presId="urn:microsoft.com/office/officeart/2005/8/layout/hList1"/>
    <dgm:cxn modelId="{AF389963-445A-47EC-A879-75D07F30F0DA}" type="presParOf" srcId="{503024EB-B009-4952-B0D7-6F411A6295E5}" destId="{3A399B41-BA3F-4A51-A480-ECE704E651EC}" srcOrd="4" destOrd="0" presId="urn:microsoft.com/office/officeart/2005/8/layout/hList1"/>
    <dgm:cxn modelId="{355A71E7-DDF5-4778-B0D5-38DF7B22FC4E}" type="presParOf" srcId="{3A399B41-BA3F-4A51-A480-ECE704E651EC}" destId="{72F81C95-E7D6-454E-BEC3-8811129E54AE}" srcOrd="0" destOrd="0" presId="urn:microsoft.com/office/officeart/2005/8/layout/hList1"/>
    <dgm:cxn modelId="{82E703AF-8C5E-42F9-89FE-90154BBC4AF6}" type="presParOf" srcId="{3A399B41-BA3F-4A51-A480-ECE704E651EC}" destId="{8C69609C-ABC5-4A05-9ED4-846C263DC02E}" srcOrd="1" destOrd="0" presId="urn:microsoft.com/office/officeart/2005/8/layout/hList1"/>
    <dgm:cxn modelId="{C5E282B5-A972-4787-A1C5-3565649B481D}" type="presParOf" srcId="{503024EB-B009-4952-B0D7-6F411A6295E5}" destId="{054137FD-237A-43CC-95CE-41C1BB5C3763}" srcOrd="5" destOrd="0" presId="urn:microsoft.com/office/officeart/2005/8/layout/hList1"/>
    <dgm:cxn modelId="{4FF323A0-138B-4E10-B419-8D182DE2E395}" type="presParOf" srcId="{503024EB-B009-4952-B0D7-6F411A6295E5}" destId="{318CF3EF-5331-454B-966E-0B439C4BA7CA}" srcOrd="6" destOrd="0" presId="urn:microsoft.com/office/officeart/2005/8/layout/hList1"/>
    <dgm:cxn modelId="{7956692D-233E-4100-B6B2-116221656B58}" type="presParOf" srcId="{318CF3EF-5331-454B-966E-0B439C4BA7CA}" destId="{7C1E99B2-5911-4A75-A0B1-25F2249BD288}" srcOrd="0" destOrd="0" presId="urn:microsoft.com/office/officeart/2005/8/layout/hList1"/>
    <dgm:cxn modelId="{F318EE26-093C-4DC1-A158-B5B5DB30B014}" type="presParOf" srcId="{318CF3EF-5331-454B-966E-0B439C4BA7CA}" destId="{3CD864E1-8E8C-4F61-BDF0-64170BBA4E7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18A3C-7ED7-4A7A-A78F-95E7B03EA301}">
      <dsp:nvSpPr>
        <dsp:cNvPr id="0" name=""/>
        <dsp:cNvSpPr/>
      </dsp:nvSpPr>
      <dsp:spPr>
        <a:xfrm>
          <a:off x="3055" y="51403"/>
          <a:ext cx="1837531" cy="4608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err="1">
              <a:effectLst>
                <a:outerShdw blurRad="38100" dist="38100" dir="2700000" algn="tl">
                  <a:srgbClr val="000000">
                    <a:alpha val="43137"/>
                  </a:srgbClr>
                </a:outerShdw>
              </a:effectLst>
            </a:rPr>
            <a:t>NuScale</a:t>
          </a:r>
          <a:endParaRPr lang="en-US" sz="2000" b="1" kern="1200">
            <a:effectLst>
              <a:outerShdw blurRad="38100" dist="38100" dir="2700000" algn="tl">
                <a:srgbClr val="000000">
                  <a:alpha val="43137"/>
                </a:srgbClr>
              </a:outerShdw>
            </a:effectLst>
          </a:endParaRPr>
        </a:p>
      </dsp:txBody>
      <dsp:txXfrm>
        <a:off x="3055" y="51403"/>
        <a:ext cx="1837531" cy="460800"/>
      </dsp:txXfrm>
    </dsp:sp>
    <dsp:sp modelId="{939BE400-29AA-47E7-8512-1C0CEA88EE5E}">
      <dsp:nvSpPr>
        <dsp:cNvPr id="0" name=""/>
        <dsp:cNvSpPr/>
      </dsp:nvSpPr>
      <dsp:spPr>
        <a:xfrm>
          <a:off x="3055" y="512203"/>
          <a:ext cx="1837531" cy="23277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t>Pressurized water reactor</a:t>
          </a:r>
        </a:p>
        <a:p>
          <a:pPr marL="171450" lvl="1" indent="-171450" algn="l" defTabSz="711200">
            <a:lnSpc>
              <a:spcPct val="90000"/>
            </a:lnSpc>
            <a:spcBef>
              <a:spcPct val="0"/>
            </a:spcBef>
            <a:spcAft>
              <a:spcPct val="15000"/>
            </a:spcAft>
            <a:buChar char="•"/>
          </a:pPr>
          <a:r>
            <a:rPr lang="en-US" sz="1600" b="1" kern="1200"/>
            <a:t>First site planned in Idaho</a:t>
          </a:r>
        </a:p>
        <a:p>
          <a:pPr marL="171450" lvl="1" indent="-171450" algn="l" defTabSz="711200">
            <a:lnSpc>
              <a:spcPct val="90000"/>
            </a:lnSpc>
            <a:spcBef>
              <a:spcPct val="0"/>
            </a:spcBef>
            <a:spcAft>
              <a:spcPct val="15000"/>
            </a:spcAft>
            <a:buChar char="•"/>
          </a:pPr>
          <a:r>
            <a:rPr lang="en-US" sz="1600" b="1" kern="1200" dirty="0"/>
            <a:t>Memorandum of Understanding entered</a:t>
          </a:r>
        </a:p>
      </dsp:txBody>
      <dsp:txXfrm>
        <a:off x="3055" y="512203"/>
        <a:ext cx="1837531" cy="2327760"/>
      </dsp:txXfrm>
    </dsp:sp>
    <dsp:sp modelId="{531DE640-390F-40B5-B560-25517B832966}">
      <dsp:nvSpPr>
        <dsp:cNvPr id="0" name=""/>
        <dsp:cNvSpPr/>
      </dsp:nvSpPr>
      <dsp:spPr>
        <a:xfrm>
          <a:off x="2097841" y="51403"/>
          <a:ext cx="1837531" cy="4608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rPr>
            <a:t>X-Energy</a:t>
          </a:r>
        </a:p>
      </dsp:txBody>
      <dsp:txXfrm>
        <a:off x="2097841" y="51403"/>
        <a:ext cx="1837531" cy="460800"/>
      </dsp:txXfrm>
    </dsp:sp>
    <dsp:sp modelId="{29439784-17CB-4AA3-8CB4-6979119409F9}">
      <dsp:nvSpPr>
        <dsp:cNvPr id="0" name=""/>
        <dsp:cNvSpPr/>
      </dsp:nvSpPr>
      <dsp:spPr>
        <a:xfrm>
          <a:off x="2097841" y="512203"/>
          <a:ext cx="1837531" cy="23277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t>Pebble Bed</a:t>
          </a:r>
        </a:p>
      </dsp:txBody>
      <dsp:txXfrm>
        <a:off x="2097841" y="512203"/>
        <a:ext cx="1837531" cy="2327760"/>
      </dsp:txXfrm>
    </dsp:sp>
    <dsp:sp modelId="{72F81C95-E7D6-454E-BEC3-8811129E54AE}">
      <dsp:nvSpPr>
        <dsp:cNvPr id="0" name=""/>
        <dsp:cNvSpPr/>
      </dsp:nvSpPr>
      <dsp:spPr>
        <a:xfrm>
          <a:off x="4192627" y="51403"/>
          <a:ext cx="1837531" cy="4608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err="1">
              <a:effectLst>
                <a:outerShdw blurRad="38100" dist="38100" dir="2700000" algn="tl">
                  <a:srgbClr val="000000">
                    <a:alpha val="43137"/>
                  </a:srgbClr>
                </a:outerShdw>
              </a:effectLst>
            </a:rPr>
            <a:t>TerraPower</a:t>
          </a:r>
          <a:endParaRPr lang="en-US" sz="2000" b="1" kern="1200">
            <a:effectLst>
              <a:outerShdw blurRad="38100" dist="38100" dir="2700000" algn="tl">
                <a:srgbClr val="000000">
                  <a:alpha val="43137"/>
                </a:srgbClr>
              </a:outerShdw>
            </a:effectLst>
          </a:endParaRPr>
        </a:p>
      </dsp:txBody>
      <dsp:txXfrm>
        <a:off x="4192627" y="51403"/>
        <a:ext cx="1837531" cy="460800"/>
      </dsp:txXfrm>
    </dsp:sp>
    <dsp:sp modelId="{8C69609C-ABC5-4A05-9ED4-846C263DC02E}">
      <dsp:nvSpPr>
        <dsp:cNvPr id="0" name=""/>
        <dsp:cNvSpPr/>
      </dsp:nvSpPr>
      <dsp:spPr>
        <a:xfrm>
          <a:off x="4192627" y="512203"/>
          <a:ext cx="1837531" cy="23277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t>Molten Salt (Wyoming)</a:t>
          </a:r>
        </a:p>
        <a:p>
          <a:pPr marL="171450" lvl="1" indent="-171450" algn="l" defTabSz="711200">
            <a:lnSpc>
              <a:spcPct val="90000"/>
            </a:lnSpc>
            <a:spcBef>
              <a:spcPct val="0"/>
            </a:spcBef>
            <a:spcAft>
              <a:spcPct val="15000"/>
            </a:spcAft>
            <a:buChar char="•"/>
          </a:pPr>
          <a:r>
            <a:rPr lang="en-US" sz="1600" b="1" kern="1200"/>
            <a:t>Delay due to geopolitical issues</a:t>
          </a:r>
        </a:p>
      </dsp:txBody>
      <dsp:txXfrm>
        <a:off x="4192627" y="512203"/>
        <a:ext cx="1837531" cy="2327760"/>
      </dsp:txXfrm>
    </dsp:sp>
    <dsp:sp modelId="{7C1E99B2-5911-4A75-A0B1-25F2249BD288}">
      <dsp:nvSpPr>
        <dsp:cNvPr id="0" name=""/>
        <dsp:cNvSpPr/>
      </dsp:nvSpPr>
      <dsp:spPr>
        <a:xfrm>
          <a:off x="6287412" y="51403"/>
          <a:ext cx="1837531" cy="4608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rPr>
            <a:t>GE-Hitachi</a:t>
          </a:r>
        </a:p>
      </dsp:txBody>
      <dsp:txXfrm>
        <a:off x="6287412" y="51403"/>
        <a:ext cx="1837531" cy="460800"/>
      </dsp:txXfrm>
    </dsp:sp>
    <dsp:sp modelId="{3CD864E1-8E8C-4F61-BDF0-64170BBA4E7E}">
      <dsp:nvSpPr>
        <dsp:cNvPr id="0" name=""/>
        <dsp:cNvSpPr/>
      </dsp:nvSpPr>
      <dsp:spPr>
        <a:xfrm>
          <a:off x="6287412" y="512203"/>
          <a:ext cx="1837531" cy="232776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t>Boiling Water Reactor BWRX-300 (Canada and TVA)</a:t>
          </a:r>
        </a:p>
      </dsp:txBody>
      <dsp:txXfrm>
        <a:off x="6287412" y="512203"/>
        <a:ext cx="1837531" cy="23277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0.28729</cdr:x>
      <cdr:y>0.10632</cdr:y>
    </cdr:from>
    <cdr:to>
      <cdr:x>0.59937</cdr:x>
      <cdr:y>0.16023</cdr:y>
    </cdr:to>
    <cdr:sp macro="" textlink="">
      <cdr:nvSpPr>
        <cdr:cNvPr id="4" name="Text Box 2"/>
        <cdr:cNvSpPr txBox="1">
          <a:spLocks xmlns:a="http://schemas.openxmlformats.org/drawingml/2006/main" noChangeArrowheads="1"/>
        </cdr:cNvSpPr>
      </cdr:nvSpPr>
      <cdr:spPr bwMode="auto">
        <a:xfrm xmlns:a="http://schemas.openxmlformats.org/drawingml/2006/main">
          <a:off x="1271256" y="556085"/>
          <a:ext cx="1380944" cy="2819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65 or older</a:t>
          </a:r>
        </a:p>
      </cdr:txBody>
    </cdr:sp>
  </cdr:relSizeAnchor>
  <cdr:relSizeAnchor xmlns:cdr="http://schemas.openxmlformats.org/drawingml/2006/chartDrawing">
    <cdr:from>
      <cdr:x>0.28729</cdr:x>
      <cdr:y>0.16565</cdr:y>
    </cdr:from>
    <cdr:to>
      <cdr:x>0.59556</cdr:x>
      <cdr:y>0.21955</cdr:y>
    </cdr:to>
    <cdr:sp macro="" textlink="">
      <cdr:nvSpPr>
        <cdr:cNvPr id="5" name="Text Box 2"/>
        <cdr:cNvSpPr txBox="1">
          <a:spLocks xmlns:a="http://schemas.openxmlformats.org/drawingml/2006/main" noChangeArrowheads="1"/>
        </cdr:cNvSpPr>
      </cdr:nvSpPr>
      <cdr:spPr bwMode="auto">
        <a:xfrm xmlns:a="http://schemas.openxmlformats.org/drawingml/2006/main">
          <a:off x="1271256" y="866402"/>
          <a:ext cx="1364085"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45-64</a:t>
          </a:r>
        </a:p>
      </cdr:txBody>
    </cdr:sp>
  </cdr:relSizeAnchor>
  <cdr:relSizeAnchor xmlns:cdr="http://schemas.openxmlformats.org/drawingml/2006/chartDrawing">
    <cdr:from>
      <cdr:x>0.28729</cdr:x>
      <cdr:y>0.22816</cdr:y>
    </cdr:from>
    <cdr:to>
      <cdr:x>0.63556</cdr:x>
      <cdr:y>0.28206</cdr:y>
    </cdr:to>
    <cdr:sp macro="" textlink="">
      <cdr:nvSpPr>
        <cdr:cNvPr id="6" name="Text Box 2"/>
        <cdr:cNvSpPr txBox="1">
          <a:spLocks xmlns:a="http://schemas.openxmlformats.org/drawingml/2006/main" noChangeArrowheads="1"/>
        </cdr:cNvSpPr>
      </cdr:nvSpPr>
      <cdr:spPr bwMode="auto">
        <a:xfrm xmlns:a="http://schemas.openxmlformats.org/drawingml/2006/main">
          <a:off x="1271256" y="1193353"/>
          <a:ext cx="1541084"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Under 45</a:t>
          </a:r>
        </a:p>
      </cdr:txBody>
    </cdr:sp>
  </cdr:relSizeAnchor>
  <cdr:relSizeAnchor xmlns:cdr="http://schemas.openxmlformats.org/drawingml/2006/chartDrawing">
    <cdr:from>
      <cdr:x>0.27837</cdr:x>
      <cdr:y>0.7766</cdr:y>
    </cdr:from>
    <cdr:to>
      <cdr:x>0.68195</cdr:x>
      <cdr:y>0.8305</cdr:y>
    </cdr:to>
    <cdr:sp macro="" textlink="">
      <cdr:nvSpPr>
        <cdr:cNvPr id="12" name="Text Box 2"/>
        <cdr:cNvSpPr txBox="1">
          <a:spLocks xmlns:a="http://schemas.openxmlformats.org/drawingml/2006/main" noChangeArrowheads="1"/>
        </cdr:cNvSpPr>
      </cdr:nvSpPr>
      <cdr:spPr bwMode="auto">
        <a:xfrm xmlns:a="http://schemas.openxmlformats.org/drawingml/2006/main">
          <a:off x="1231785" y="4061896"/>
          <a:ext cx="1785829"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Female</a:t>
          </a:r>
        </a:p>
      </cdr:txBody>
    </cdr:sp>
  </cdr:relSizeAnchor>
  <cdr:relSizeAnchor xmlns:cdr="http://schemas.openxmlformats.org/drawingml/2006/chartDrawing">
    <cdr:from>
      <cdr:x>0.27837</cdr:x>
      <cdr:y>0.83771</cdr:y>
    </cdr:from>
    <cdr:to>
      <cdr:x>0.69345</cdr:x>
      <cdr:y>0.89161</cdr:y>
    </cdr:to>
    <cdr:sp macro="" textlink="">
      <cdr:nvSpPr>
        <cdr:cNvPr id="13" name="Text Box 2"/>
        <cdr:cNvSpPr txBox="1">
          <a:spLocks xmlns:a="http://schemas.openxmlformats.org/drawingml/2006/main" noChangeArrowheads="1"/>
        </cdr:cNvSpPr>
      </cdr:nvSpPr>
      <cdr:spPr bwMode="auto">
        <a:xfrm xmlns:a="http://schemas.openxmlformats.org/drawingml/2006/main">
          <a:off x="1231785" y="4381524"/>
          <a:ext cx="1836717" cy="28191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Male</a:t>
          </a:r>
        </a:p>
      </cdr:txBody>
    </cdr:sp>
  </cdr:relSizeAnchor>
  <cdr:relSizeAnchor xmlns:cdr="http://schemas.openxmlformats.org/drawingml/2006/chartDrawing">
    <cdr:from>
      <cdr:x>0.27837</cdr:x>
      <cdr:y>0.55173</cdr:y>
    </cdr:from>
    <cdr:to>
      <cdr:x>0.62664</cdr:x>
      <cdr:y>0.60563</cdr:y>
    </cdr:to>
    <cdr:sp macro="" textlink="">
      <cdr:nvSpPr>
        <cdr:cNvPr id="7" name="Text Box 2"/>
        <cdr:cNvSpPr txBox="1">
          <a:spLocks xmlns:a="http://schemas.openxmlformats.org/drawingml/2006/main" noChangeArrowheads="1"/>
        </cdr:cNvSpPr>
      </cdr:nvSpPr>
      <cdr:spPr bwMode="auto">
        <a:xfrm xmlns:a="http://schemas.openxmlformats.org/drawingml/2006/main">
          <a:off x="1231785" y="2885743"/>
          <a:ext cx="1541084"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Post high school</a:t>
          </a:r>
        </a:p>
      </cdr:txBody>
    </cdr:sp>
  </cdr:relSizeAnchor>
  <cdr:relSizeAnchor xmlns:cdr="http://schemas.openxmlformats.org/drawingml/2006/chartDrawing">
    <cdr:from>
      <cdr:x>0.27837</cdr:x>
      <cdr:y>0.60834</cdr:y>
    </cdr:from>
    <cdr:to>
      <cdr:x>0.62664</cdr:x>
      <cdr:y>0.66224</cdr:y>
    </cdr:to>
    <cdr:sp macro="" textlink="">
      <cdr:nvSpPr>
        <cdr:cNvPr id="8" name="Text Box 2"/>
        <cdr:cNvSpPr txBox="1">
          <a:spLocks xmlns:a="http://schemas.openxmlformats.org/drawingml/2006/main" noChangeArrowheads="1"/>
        </cdr:cNvSpPr>
      </cdr:nvSpPr>
      <cdr:spPr bwMode="auto">
        <a:xfrm xmlns:a="http://schemas.openxmlformats.org/drawingml/2006/main">
          <a:off x="1231785" y="3181834"/>
          <a:ext cx="1541084"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High school only</a:t>
          </a:r>
        </a:p>
      </cdr:txBody>
    </cdr:sp>
  </cdr:relSizeAnchor>
  <cdr:relSizeAnchor xmlns:cdr="http://schemas.openxmlformats.org/drawingml/2006/chartDrawing">
    <cdr:from>
      <cdr:x>0.27837</cdr:x>
      <cdr:y>0.32396</cdr:y>
    </cdr:from>
    <cdr:to>
      <cdr:x>0.59045</cdr:x>
      <cdr:y>0.37787</cdr:y>
    </cdr:to>
    <cdr:sp macro="" textlink="">
      <cdr:nvSpPr>
        <cdr:cNvPr id="9" name="Text Box 2"/>
        <cdr:cNvSpPr txBox="1">
          <a:spLocks xmlns:a="http://schemas.openxmlformats.org/drawingml/2006/main" noChangeArrowheads="1"/>
        </cdr:cNvSpPr>
      </cdr:nvSpPr>
      <cdr:spPr bwMode="auto">
        <a:xfrm xmlns:a="http://schemas.openxmlformats.org/drawingml/2006/main">
          <a:off x="1231785" y="1694422"/>
          <a:ext cx="1380945" cy="2819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Over 20 years</a:t>
          </a:r>
        </a:p>
      </cdr:txBody>
    </cdr:sp>
  </cdr:relSizeAnchor>
  <cdr:relSizeAnchor xmlns:cdr="http://schemas.openxmlformats.org/drawingml/2006/chartDrawing">
    <cdr:from>
      <cdr:x>0.27837</cdr:x>
      <cdr:y>0.38329</cdr:y>
    </cdr:from>
    <cdr:to>
      <cdr:x>0.58664</cdr:x>
      <cdr:y>0.43719</cdr:y>
    </cdr:to>
    <cdr:sp macro="" textlink="">
      <cdr:nvSpPr>
        <cdr:cNvPr id="10" name="Text Box 2"/>
        <cdr:cNvSpPr txBox="1">
          <a:spLocks xmlns:a="http://schemas.openxmlformats.org/drawingml/2006/main" noChangeArrowheads="1"/>
        </cdr:cNvSpPr>
      </cdr:nvSpPr>
      <cdr:spPr bwMode="auto">
        <a:xfrm xmlns:a="http://schemas.openxmlformats.org/drawingml/2006/main">
          <a:off x="1231785" y="2004740"/>
          <a:ext cx="1364085"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3-20 years</a:t>
          </a:r>
        </a:p>
      </cdr:txBody>
    </cdr:sp>
  </cdr:relSizeAnchor>
  <cdr:relSizeAnchor xmlns:cdr="http://schemas.openxmlformats.org/drawingml/2006/chartDrawing">
    <cdr:from>
      <cdr:x>0.27837</cdr:x>
      <cdr:y>0.4458</cdr:y>
    </cdr:from>
    <cdr:to>
      <cdr:x>0.62664</cdr:x>
      <cdr:y>0.4997</cdr:y>
    </cdr:to>
    <cdr:sp macro="" textlink="">
      <cdr:nvSpPr>
        <cdr:cNvPr id="11" name="Text Box 2"/>
        <cdr:cNvSpPr txBox="1">
          <a:spLocks xmlns:a="http://schemas.openxmlformats.org/drawingml/2006/main" noChangeArrowheads="1"/>
        </cdr:cNvSpPr>
      </cdr:nvSpPr>
      <cdr:spPr bwMode="auto">
        <a:xfrm xmlns:a="http://schemas.openxmlformats.org/drawingml/2006/main">
          <a:off x="1231785" y="2331690"/>
          <a:ext cx="1541084" cy="2819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lnSpc>
              <a:spcPct val="115000"/>
            </a:lnSpc>
            <a:spcBef>
              <a:spcPts val="0"/>
            </a:spcBef>
            <a:spcAft>
              <a:spcPts val="10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 years or less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1"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lvl1pPr defTabSz="931863">
              <a:defRPr sz="1200" u="sng">
                <a:solidFill>
                  <a:schemeClr val="tx1"/>
                </a:solidFill>
                <a:latin typeface="Times New Roman" panose="02020603050405020304" pitchFamily="18" charset="0"/>
              </a:defRPr>
            </a:lvl1pPr>
          </a:lstStyle>
          <a:p>
            <a:endParaRPr lang="es-ES_tradnl" altLang="en-GB" dirty="0"/>
          </a:p>
        </p:txBody>
      </p:sp>
      <p:sp>
        <p:nvSpPr>
          <p:cNvPr id="12291" name="Rectangle 3"/>
          <p:cNvSpPr>
            <a:spLocks noGrp="1" noChangeArrowheads="1"/>
          </p:cNvSpPr>
          <p:nvPr>
            <p:ph type="dt" sz="quarter" idx="1"/>
          </p:nvPr>
        </p:nvSpPr>
        <p:spPr bwMode="auto">
          <a:xfrm>
            <a:off x="3971925"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lvl1pPr algn="r" defTabSz="931863">
              <a:defRPr sz="1200" u="sng">
                <a:solidFill>
                  <a:schemeClr val="tx1"/>
                </a:solidFill>
                <a:latin typeface="Times New Roman" panose="02020603050405020304" pitchFamily="18" charset="0"/>
              </a:defRPr>
            </a:lvl1pPr>
          </a:lstStyle>
          <a:p>
            <a:endParaRPr lang="es-ES_tradnl" altLang="en-GB" dirty="0"/>
          </a:p>
        </p:txBody>
      </p:sp>
      <p:sp>
        <p:nvSpPr>
          <p:cNvPr id="12292" name="Rectangle 4"/>
          <p:cNvSpPr>
            <a:spLocks noGrp="1" noChangeArrowheads="1"/>
          </p:cNvSpPr>
          <p:nvPr>
            <p:ph type="ftr" sz="quarter" idx="2"/>
          </p:nvPr>
        </p:nvSpPr>
        <p:spPr bwMode="auto">
          <a:xfrm>
            <a:off x="1" y="8831265"/>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b" anchorCtr="0" compatLnSpc="1">
            <a:prstTxWarp prst="textNoShape">
              <a:avLst/>
            </a:prstTxWarp>
          </a:bodyPr>
          <a:lstStyle>
            <a:lvl1pPr defTabSz="931863">
              <a:defRPr sz="1200" u="sng">
                <a:solidFill>
                  <a:schemeClr val="tx1"/>
                </a:solidFill>
                <a:latin typeface="Times New Roman" panose="02020603050405020304" pitchFamily="18" charset="0"/>
              </a:defRPr>
            </a:lvl1pPr>
          </a:lstStyle>
          <a:p>
            <a:endParaRPr lang="es-ES_tradnl" altLang="en-GB" dirty="0"/>
          </a:p>
        </p:txBody>
      </p:sp>
      <p:sp>
        <p:nvSpPr>
          <p:cNvPr id="12293" name="Rectangle 5"/>
          <p:cNvSpPr>
            <a:spLocks noGrp="1" noChangeArrowheads="1"/>
          </p:cNvSpPr>
          <p:nvPr>
            <p:ph type="sldNum" sz="quarter" idx="3"/>
          </p:nvPr>
        </p:nvSpPr>
        <p:spPr bwMode="auto">
          <a:xfrm>
            <a:off x="3971925" y="8831265"/>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b" anchorCtr="0" compatLnSpc="1">
            <a:prstTxWarp prst="textNoShape">
              <a:avLst/>
            </a:prstTxWarp>
          </a:bodyPr>
          <a:lstStyle>
            <a:lvl1pPr algn="r" defTabSz="931863">
              <a:defRPr sz="1200" u="sng">
                <a:solidFill>
                  <a:schemeClr val="tx1"/>
                </a:solidFill>
                <a:latin typeface="Times New Roman" panose="02020603050405020304" pitchFamily="18" charset="0"/>
              </a:defRPr>
            </a:lvl1pPr>
          </a:lstStyle>
          <a:p>
            <a:fld id="{5D2A6B36-B491-4F67-9A35-5428F83BDCCA}" type="slidenum">
              <a:rPr lang="es-ES_tradnl" altLang="en-GB"/>
              <a:pPr/>
              <a:t>‹#›</a:t>
            </a:fld>
            <a:endParaRPr lang="es-ES_tradnl" altLang="en-GB" dirty="0"/>
          </a:p>
        </p:txBody>
      </p:sp>
    </p:spTree>
    <p:extLst>
      <p:ext uri="{BB962C8B-B14F-4D97-AF65-F5344CB8AC3E}">
        <p14:creationId xmlns:p14="http://schemas.microsoft.com/office/powerpoint/2010/main" val="72556583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lvl1pPr defTabSz="931863">
              <a:defRPr sz="1200" u="sng">
                <a:solidFill>
                  <a:schemeClr val="tx1"/>
                </a:solidFill>
                <a:latin typeface="Times New Roman" panose="02020603050405020304" pitchFamily="18" charset="0"/>
              </a:defRPr>
            </a:lvl1pPr>
          </a:lstStyle>
          <a:p>
            <a:endParaRPr lang="es-ES_tradnl" altLang="en-GB" dirty="0"/>
          </a:p>
        </p:txBody>
      </p:sp>
      <p:sp>
        <p:nvSpPr>
          <p:cNvPr id="9219" name="Rectangle 3"/>
          <p:cNvSpPr>
            <a:spLocks noGrp="1" noChangeArrowheads="1"/>
          </p:cNvSpPr>
          <p:nvPr>
            <p:ph type="dt" idx="1"/>
          </p:nvPr>
        </p:nvSpPr>
        <p:spPr bwMode="auto">
          <a:xfrm>
            <a:off x="3971925"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lvl1pPr algn="r" defTabSz="931863">
              <a:defRPr sz="1200" u="sng">
                <a:solidFill>
                  <a:schemeClr val="tx1"/>
                </a:solidFill>
                <a:latin typeface="Times New Roman" panose="02020603050405020304" pitchFamily="18" charset="0"/>
              </a:defRPr>
            </a:lvl1pPr>
          </a:lstStyle>
          <a:p>
            <a:endParaRPr lang="es-ES_tradnl" altLang="en-GB" dirty="0"/>
          </a:p>
        </p:txBody>
      </p:sp>
      <p:sp>
        <p:nvSpPr>
          <p:cNvPr id="819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935038" y="4416427"/>
            <a:ext cx="5140325"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s-ES_tradnl" altLang="en-GB" noProof="0"/>
              <a:t>Haga clic para modificar el estilo de texto del patrón</a:t>
            </a:r>
          </a:p>
          <a:p>
            <a:pPr lvl="1"/>
            <a:r>
              <a:rPr lang="es-ES_tradnl" altLang="en-GB" noProof="0"/>
              <a:t>Segundo nivel</a:t>
            </a:r>
          </a:p>
          <a:p>
            <a:pPr lvl="2"/>
            <a:r>
              <a:rPr lang="es-ES_tradnl" altLang="en-GB" noProof="0"/>
              <a:t>Tercer nivel</a:t>
            </a:r>
          </a:p>
          <a:p>
            <a:pPr lvl="3"/>
            <a:r>
              <a:rPr lang="es-ES_tradnl" altLang="en-GB" noProof="0"/>
              <a:t>Cuarto nivel</a:t>
            </a:r>
          </a:p>
          <a:p>
            <a:pPr lvl="4"/>
            <a:r>
              <a:rPr lang="es-ES_tradnl" altLang="en-GB" noProof="0"/>
              <a:t>Quinto nivel</a:t>
            </a:r>
          </a:p>
        </p:txBody>
      </p:sp>
      <p:sp>
        <p:nvSpPr>
          <p:cNvPr id="9222" name="Rectangle 6"/>
          <p:cNvSpPr>
            <a:spLocks noGrp="1" noChangeArrowheads="1"/>
          </p:cNvSpPr>
          <p:nvPr>
            <p:ph type="ftr" sz="quarter" idx="4"/>
          </p:nvPr>
        </p:nvSpPr>
        <p:spPr bwMode="auto">
          <a:xfrm>
            <a:off x="1" y="8831265"/>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b" anchorCtr="0" compatLnSpc="1">
            <a:prstTxWarp prst="textNoShape">
              <a:avLst/>
            </a:prstTxWarp>
          </a:bodyPr>
          <a:lstStyle>
            <a:lvl1pPr defTabSz="931863">
              <a:defRPr sz="1200" u="sng">
                <a:solidFill>
                  <a:schemeClr val="tx1"/>
                </a:solidFill>
                <a:latin typeface="Times New Roman" panose="02020603050405020304" pitchFamily="18" charset="0"/>
              </a:defRPr>
            </a:lvl1pPr>
          </a:lstStyle>
          <a:p>
            <a:endParaRPr lang="es-ES_tradnl" altLang="en-GB" dirty="0"/>
          </a:p>
        </p:txBody>
      </p:sp>
      <p:sp>
        <p:nvSpPr>
          <p:cNvPr id="9223" name="Rectangle 7"/>
          <p:cNvSpPr>
            <a:spLocks noGrp="1" noChangeArrowheads="1"/>
          </p:cNvSpPr>
          <p:nvPr>
            <p:ph type="sldNum" sz="quarter" idx="5"/>
          </p:nvPr>
        </p:nvSpPr>
        <p:spPr bwMode="auto">
          <a:xfrm>
            <a:off x="3971925" y="8831265"/>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b" anchorCtr="0" compatLnSpc="1">
            <a:prstTxWarp prst="textNoShape">
              <a:avLst/>
            </a:prstTxWarp>
          </a:bodyPr>
          <a:lstStyle>
            <a:lvl1pPr algn="r" defTabSz="931863">
              <a:defRPr sz="1200" u="sng">
                <a:solidFill>
                  <a:schemeClr val="tx1"/>
                </a:solidFill>
                <a:latin typeface="Times New Roman" panose="02020603050405020304" pitchFamily="18" charset="0"/>
              </a:defRPr>
            </a:lvl1pPr>
          </a:lstStyle>
          <a:p>
            <a:fld id="{6C6A3D10-E310-4C7B-8D39-127FB6471E3A}" type="slidenum">
              <a:rPr lang="es-ES_tradnl" altLang="en-GB"/>
              <a:pPr/>
              <a:t>‹#›</a:t>
            </a:fld>
            <a:endParaRPr lang="es-ES_tradnl" altLang="en-GB" dirty="0"/>
          </a:p>
        </p:txBody>
      </p:sp>
    </p:spTree>
    <p:extLst>
      <p:ext uri="{BB962C8B-B14F-4D97-AF65-F5344CB8AC3E}">
        <p14:creationId xmlns:p14="http://schemas.microsoft.com/office/powerpoint/2010/main" val="1217569046"/>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svabf5spWK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26967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341298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368349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1766492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0611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605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a:solidFill>
                  <a:srgbClr val="008953"/>
                </a:solidFill>
                <a:effectLst/>
                <a:latin typeface="Times New Roman" panose="02020603050405020304" pitchFamily="18" charset="0"/>
                <a:ea typeface="Gotham-Book"/>
                <a:cs typeface="Gotham-Book"/>
              </a:rPr>
              <a:t>Members were asked to evaluate 18 performance quality attributes related to member service, electric service, communication, billing, and cost.  On 11 of the attributes measured, the mean ratings are above 4.00, a “good” rating on a 5-point scale including one evaluated above 4.50, the excellent threshold. You’ll notice that the top two attributes are both related to your employees.</a:t>
            </a:r>
            <a:endParaRPr lang="en-US" sz="1200" dirty="0">
              <a:effectLst/>
              <a:latin typeface="Times New Roman" panose="02020603050405020304" pitchFamily="18" charset="0"/>
              <a:ea typeface="Gotham-Book"/>
              <a:cs typeface="Gotham-Book"/>
            </a:endParaRPr>
          </a:p>
          <a:p>
            <a:endParaRPr lang="en-US" sz="1200" b="0" dirty="0">
              <a:solidFill>
                <a:srgbClr val="008953"/>
              </a:solidFill>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Gotham-Book"/>
                <a:cs typeface="Gotham-Book"/>
              </a:rPr>
              <a:t>The attributes on which BEC is rated least well are </a:t>
            </a:r>
            <a:r>
              <a:rPr lang="en-US" sz="1200" i="1" dirty="0">
                <a:effectLst/>
                <a:latin typeface="Times New Roman" panose="02020603050405020304" pitchFamily="18" charset="0"/>
                <a:ea typeface="Gotham-Book"/>
                <a:cs typeface="Gotham-Book"/>
              </a:rPr>
              <a:t>the monthly service charge</a:t>
            </a:r>
            <a:r>
              <a:rPr lang="en-US" sz="1200" dirty="0">
                <a:effectLst/>
                <a:latin typeface="Times New Roman" panose="02020603050405020304" pitchFamily="18" charset="0"/>
                <a:ea typeface="Gotham-Book"/>
                <a:cs typeface="Gotham-Book"/>
              </a:rPr>
              <a:t> and </a:t>
            </a:r>
            <a:r>
              <a:rPr lang="en-US" sz="1200" i="1" dirty="0">
                <a:effectLst/>
                <a:latin typeface="Times New Roman" panose="02020603050405020304" pitchFamily="18" charset="0"/>
                <a:ea typeface="Gotham-Book"/>
                <a:cs typeface="Gotham-Book"/>
              </a:rPr>
              <a:t>charging reasonable rates</a:t>
            </a:r>
            <a:r>
              <a:rPr lang="en-US" sz="1200" dirty="0">
                <a:effectLst/>
                <a:latin typeface="Times New Roman" panose="02020603050405020304" pitchFamily="18" charset="0"/>
                <a:ea typeface="Gotham-Book"/>
                <a:cs typeface="Gotham-Book"/>
              </a:rPr>
              <a:t>. While this is an area that is often rated lower in cooperative satisfaction research, with mean ratings of 2.99 and 3.21, respectively, this may be a concern for the co-op.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Gotham-Book"/>
              <a:cs typeface="Gotham-Book"/>
            </a:endParaRPr>
          </a:p>
          <a:p>
            <a:pPr marL="0" marR="0">
              <a:spcBef>
                <a:spcPts val="0"/>
              </a:spcBef>
              <a:spcAft>
                <a:spcPts val="0"/>
              </a:spcAft>
            </a:pPr>
            <a:r>
              <a:rPr lang="en-US" sz="1800" b="0" dirty="0">
                <a:solidFill>
                  <a:schemeClr val="tx1"/>
                </a:solidFill>
                <a:effectLst/>
                <a:latin typeface="Times New Roman" panose="02020603050405020304" pitchFamily="18" charset="0"/>
                <a:ea typeface="Gotham-Book"/>
                <a:cs typeface="Gotham-Book"/>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Gotham-Book"/>
              <a:cs typeface="Gotham-Book"/>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79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588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98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44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92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34179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52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ADA2A-51FC-214B-B910-AF6010105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14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822734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144150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490173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1808070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69880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13347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20832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194621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7EA012-6597-4C85-B4AA-A3CE2CAB46F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https://www.youtube.com/watch?v=svabf5spWK0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Transcript: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job one is keeping the lights 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that simple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yet while it's that simple I fear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in the policy world people aren't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recognizing that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we've got examples where we're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moving in that direction of less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reliable Supply in this country it just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happened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December 23 December 24th we're in nine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states there were rolling blackouts is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what America is supposed to be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if we ever have a significant cold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or warm weather Spike that our grid gets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pushed right to the edge and has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problems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something that my membership is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concerned about we're trying to be a</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voice of reason we're at a point now in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electric side where we've got to be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very thoughtful about the Integrity of</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grid and the reliability of the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grading when it comes to the operating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side of the electric grid utilities own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reliability issue right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owns the reliable issue on the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policy side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my answer is I don't think anyone owns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issue and that's part of our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problem so who's in charge is 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ferc</a:t>
            </a:r>
            <a:r>
              <a:rPr lang="en-US" sz="1800" dirty="0">
                <a:effectLst/>
                <a:latin typeface="Calibri" panose="020F0502020204030204" pitchFamily="34" charset="0"/>
                <a:ea typeface="Calibri" panose="020F0502020204030204" pitchFamily="34" charset="0"/>
                <a:cs typeface="Times New Roman" panose="02020603050405020304" pitchFamily="18" charset="0"/>
              </a:rPr>
              <a:t> is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doe is it the Congress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don't think anyone is fully embracing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idea of how we maintain this grid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which is so Central to how this country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functions every day and oh by the way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also in the process of</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electrifying so many other aspects of</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economy that the grid is going to be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the more important but all the more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stressed I mean does any does anyone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EPA think about reliability when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they're talking about making new rules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regulations we all know the answer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that we pride ourselves in the co-op</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world for being the truth tellers we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really we're really all about just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keeping the lights on it really does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matter to us and so while you hear it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all of us in the energy sector and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may gloss over those words don't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gloss over them reliability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affordability that really is job one for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it's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it's</a:t>
            </a:r>
            <a:r>
              <a:rPr lang="en-US" sz="1800" dirty="0">
                <a:effectLst/>
                <a:latin typeface="Calibri" panose="020F0502020204030204" pitchFamily="34" charset="0"/>
                <a:ea typeface="Calibri" panose="020F0502020204030204" pitchFamily="34" charset="0"/>
                <a:cs typeface="Times New Roman" panose="02020603050405020304" pitchFamily="18" charset="0"/>
              </a:rPr>
              <a:t> our mission every day it's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we're going to continue to pursue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6A86C9-ABEC-411B-84DE-C3D7A1446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089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6A86C9-ABEC-411B-84DE-C3D7A1446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94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endParaRPr lang="es-ES_tradnl" altLang="en-GB" dirty="0"/>
          </a:p>
        </p:txBody>
      </p:sp>
    </p:spTree>
    <p:extLst>
      <p:ext uri="{BB962C8B-B14F-4D97-AF65-F5344CB8AC3E}">
        <p14:creationId xmlns:p14="http://schemas.microsoft.com/office/powerpoint/2010/main" val="1443662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Picture 6" descr="Untitled-1"/>
          <p:cNvPicPr>
            <a:picLocks noChangeAspect="1" noChangeArrowheads="1"/>
          </p:cNvPicPr>
          <p:nvPr userDrawn="1"/>
        </p:nvPicPr>
        <p:blipFill>
          <a:blip r:embed="rId2">
            <a:extLst>
              <a:ext uri="{28A0092B-C50C-407E-A947-70E740481C1C}">
                <a14:useLocalDpi xmlns:a14="http://schemas.microsoft.com/office/drawing/2010/main" val="0"/>
              </a:ext>
            </a:extLst>
          </a:blip>
          <a:srcRect r="510"/>
          <a:stretch>
            <a:fillRect/>
          </a:stretch>
        </p:blipFill>
        <p:spPr bwMode="auto">
          <a:xfrm>
            <a:off x="1" y="-12700"/>
            <a:ext cx="122115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txBox="1">
            <a:spLocks noChangeArrowheads="1"/>
          </p:cNvSpPr>
          <p:nvPr userDrawn="1"/>
        </p:nvSpPr>
        <p:spPr bwMode="auto">
          <a:xfrm>
            <a:off x="877814" y="2727102"/>
            <a:ext cx="5965093" cy="971550"/>
          </a:xfrm>
          <a:prstGeom prst="rect">
            <a:avLst/>
          </a:prstGeom>
          <a:noFill/>
          <a:ln w="12700">
            <a:noFill/>
            <a:miter lim="800000"/>
            <a:headEnd/>
            <a:tailEnd/>
          </a:ln>
          <a:effectLst/>
        </p:spPr>
        <p:txBody>
          <a:bodyPr/>
          <a:lstStyle/>
          <a:p>
            <a:pPr>
              <a:lnSpc>
                <a:spcPct val="110000"/>
              </a:lnSpc>
              <a:spcBef>
                <a:spcPct val="20000"/>
              </a:spcBef>
              <a:buSzPct val="120000"/>
              <a:defRPr/>
            </a:pPr>
            <a:endParaRPr lang="es-ES_tradnl" altLang="en-GB" sz="2600" b="1" dirty="0">
              <a:solidFill>
                <a:schemeClr val="bg1"/>
              </a:solidFill>
              <a:latin typeface="Arial" charset="0"/>
            </a:endParaRPr>
          </a:p>
        </p:txBody>
      </p:sp>
      <p:sp>
        <p:nvSpPr>
          <p:cNvPr id="5" name="Rectangle 9"/>
          <p:cNvSpPr txBox="1">
            <a:spLocks noChangeArrowheads="1"/>
          </p:cNvSpPr>
          <p:nvPr userDrawn="1"/>
        </p:nvSpPr>
        <p:spPr bwMode="auto">
          <a:xfrm>
            <a:off x="867508" y="4437063"/>
            <a:ext cx="5965093" cy="971550"/>
          </a:xfrm>
          <a:prstGeom prst="rect">
            <a:avLst/>
          </a:prstGeom>
          <a:noFill/>
          <a:ln w="12700">
            <a:noFill/>
            <a:miter lim="800000"/>
            <a:headEnd/>
            <a:tailEnd/>
          </a:ln>
          <a:effectLst/>
        </p:spPr>
        <p:txBody>
          <a:bodyPr/>
          <a:lstStyle/>
          <a:p>
            <a:pPr>
              <a:lnSpc>
                <a:spcPct val="110000"/>
              </a:lnSpc>
              <a:spcBef>
                <a:spcPct val="20000"/>
              </a:spcBef>
              <a:buSzPct val="120000"/>
              <a:defRPr/>
            </a:pPr>
            <a:endParaRPr lang="es-ES_tradnl" altLang="en-GB" sz="2000" dirty="0">
              <a:solidFill>
                <a:schemeClr val="bg1"/>
              </a:solidFill>
              <a:latin typeface="Arial" charset="0"/>
            </a:endParaRPr>
          </a:p>
        </p:txBody>
      </p:sp>
      <p:sp>
        <p:nvSpPr>
          <p:cNvPr id="8197" name="Rectangle 5"/>
          <p:cNvSpPr>
            <a:spLocks noGrp="1" noChangeArrowheads="1"/>
          </p:cNvSpPr>
          <p:nvPr>
            <p:ph type="ctrTitle" sz="quarter"/>
          </p:nvPr>
        </p:nvSpPr>
        <p:spPr>
          <a:xfrm>
            <a:off x="1311031" y="2646892"/>
            <a:ext cx="9589477" cy="972000"/>
          </a:xfrm>
        </p:spPr>
        <p:txBody>
          <a:bodyPr bIns="45720"/>
          <a:lstStyle>
            <a:lvl1pPr algn="ctr">
              <a:defRPr sz="3800" baseline="0">
                <a:solidFill>
                  <a:schemeClr val="bg1"/>
                </a:solidFill>
              </a:defRPr>
            </a:lvl1pPr>
          </a:lstStyle>
          <a:p>
            <a:endParaRPr lang="es-ES_tradnl" altLang="en-GB" dirty="0"/>
          </a:p>
        </p:txBody>
      </p:sp>
    </p:spTree>
    <p:extLst>
      <p:ext uri="{BB962C8B-B14F-4D97-AF65-F5344CB8AC3E}">
        <p14:creationId xmlns:p14="http://schemas.microsoft.com/office/powerpoint/2010/main" val="383313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7454ADC-A7E6-4D9B-87DC-B145E7ACB90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4" name="Footer Placeholder 3">
            <a:extLst>
              <a:ext uri="{FF2B5EF4-FFF2-40B4-BE49-F238E27FC236}">
                <a16:creationId xmlns:a16="http://schemas.microsoft.com/office/drawing/2014/main" id="{5F0B8420-4599-42BE-8EA6-887DAFFD854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162425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More Spac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4BA0-33C2-4359-9313-2E1FB9602DC4}"/>
              </a:ext>
            </a:extLst>
          </p:cNvPr>
          <p:cNvSpPr>
            <a:spLocks noGrp="1"/>
          </p:cNvSpPr>
          <p:nvPr>
            <p:ph type="title"/>
          </p:nvPr>
        </p:nvSpPr>
        <p:spPr>
          <a:xfrm>
            <a:off x="838199" y="136525"/>
            <a:ext cx="10515600" cy="549275"/>
          </a:xfrm>
        </p:spPr>
        <p:txBody>
          <a:bodyPr>
            <a:normAutofit/>
          </a:bodyPr>
          <a:lstStyle>
            <a:lvl1pPr>
              <a:defRPr sz="2800"/>
            </a:lvl1pPr>
          </a:lstStyle>
          <a:p>
            <a:r>
              <a:rPr lang="en-US"/>
              <a:t>Click to edit Master title style</a:t>
            </a:r>
          </a:p>
        </p:txBody>
      </p:sp>
      <p:sp>
        <p:nvSpPr>
          <p:cNvPr id="6" name="Footer Placeholder 5">
            <a:extLst>
              <a:ext uri="{FF2B5EF4-FFF2-40B4-BE49-F238E27FC236}">
                <a16:creationId xmlns:a16="http://schemas.microsoft.com/office/drawing/2014/main" id="{37AFFBCF-92A5-4FD3-AD88-9ED11CE83743}"/>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
        <p:nvSpPr>
          <p:cNvPr id="7" name="Slide Number Placeholder 6">
            <a:extLst>
              <a:ext uri="{FF2B5EF4-FFF2-40B4-BE49-F238E27FC236}">
                <a16:creationId xmlns:a16="http://schemas.microsoft.com/office/drawing/2014/main" id="{356C261F-6641-496C-9D34-1DC0BB61420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D6A36F-D9ED-4B4D-9CE8-122EB0B0EF07}"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5" name="Rectangle 4">
            <a:extLst>
              <a:ext uri="{FF2B5EF4-FFF2-40B4-BE49-F238E27FC236}">
                <a16:creationId xmlns:a16="http://schemas.microsoft.com/office/drawing/2014/main" id="{23E41A32-7C2B-4DE9-B82E-186C7CC8F477}"/>
              </a:ext>
            </a:extLst>
          </p:cNvPr>
          <p:cNvSpPr/>
          <p:nvPr userDrawn="1"/>
        </p:nvSpPr>
        <p:spPr>
          <a:xfrm>
            <a:off x="457199" y="0"/>
            <a:ext cx="36576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8" name="Rectangle 7">
            <a:extLst>
              <a:ext uri="{FF2B5EF4-FFF2-40B4-BE49-F238E27FC236}">
                <a16:creationId xmlns:a16="http://schemas.microsoft.com/office/drawing/2014/main" id="{C909ED5E-B203-46D1-A00D-470D0D3775DD}"/>
              </a:ext>
            </a:extLst>
          </p:cNvPr>
          <p:cNvSpPr>
            <a:spLocks noChangeAspect="1"/>
          </p:cNvSpPr>
          <p:nvPr userDrawn="1"/>
        </p:nvSpPr>
        <p:spPr>
          <a:xfrm>
            <a:off x="91440" y="91441"/>
            <a:ext cx="12009119" cy="667511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pic>
        <p:nvPicPr>
          <p:cNvPr id="9" name="Picture 8" descr="Icon&#10;&#10;Description automatically generated with medium confidence">
            <a:extLst>
              <a:ext uri="{FF2B5EF4-FFF2-40B4-BE49-F238E27FC236}">
                <a16:creationId xmlns:a16="http://schemas.microsoft.com/office/drawing/2014/main" id="{BB0D696D-F05B-419D-99CB-18D02BFF27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350" y="6357559"/>
            <a:ext cx="933452" cy="402386"/>
          </a:xfrm>
          <a:prstGeom prst="rect">
            <a:avLst/>
          </a:prstGeom>
        </p:spPr>
      </p:pic>
    </p:spTree>
    <p:extLst>
      <p:ext uri="{BB962C8B-B14F-4D97-AF65-F5344CB8AC3E}">
        <p14:creationId xmlns:p14="http://schemas.microsoft.com/office/powerpoint/2010/main" val="150095210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BAE9A4-6F10-498C-BE07-EC30784C87B2}"/>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3" name="Title 2">
            <a:extLst>
              <a:ext uri="{FF2B5EF4-FFF2-40B4-BE49-F238E27FC236}">
                <a16:creationId xmlns:a16="http://schemas.microsoft.com/office/drawing/2014/main" id="{72A572C5-C4E2-4EE8-9EC2-BEF6E182A68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1D1278A-0664-499B-A232-4B86F47ED74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181230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800225"/>
            <a:ext cx="4723341"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3052" y="1798640"/>
            <a:ext cx="4723341"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A8EE83B-2EFC-479F-BF3A-7A8EC94266D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5" name="Footer Placeholder 4">
            <a:extLst>
              <a:ext uri="{FF2B5EF4-FFF2-40B4-BE49-F238E27FC236}">
                <a16:creationId xmlns:a16="http://schemas.microsoft.com/office/drawing/2014/main" id="{CB87DCF5-FDD1-478F-9E24-389CE427D54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324983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965952"/>
          </a:xfrm>
          <a:prstGeom prst="rect">
            <a:avLst/>
          </a:prstGeom>
        </p:spPr>
      </p:pic>
      <p:sp>
        <p:nvSpPr>
          <p:cNvPr id="13" name="Rectangle 12"/>
          <p:cNvSpPr/>
          <p:nvPr/>
        </p:nvSpPr>
        <p:spPr bwMode="auto">
          <a:xfrm>
            <a:off x="0" y="5656730"/>
            <a:ext cx="12192000" cy="1227828"/>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414142"/>
              </a:solidFill>
              <a:effectLst/>
              <a:uLnTx/>
              <a:uFillTx/>
              <a:latin typeface="Arial" charset="0"/>
              <a:ea typeface="ヒラギノ角ゴ Pro W3" pitchFamily="1" charset="-128"/>
              <a:cs typeface="+mn-cs"/>
            </a:endParaRPr>
          </a:p>
        </p:txBody>
      </p:sp>
      <p:sp>
        <p:nvSpPr>
          <p:cNvPr id="30" name="TextBox 29"/>
          <p:cNvSpPr txBox="1"/>
          <p:nvPr/>
        </p:nvSpPr>
        <p:spPr>
          <a:xfrm>
            <a:off x="663871" y="4709387"/>
            <a:ext cx="6705600"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2000" cap="none" spc="27" normalizeH="0" baseline="0" noProof="0" dirty="0">
                <a:ln>
                  <a:noFill/>
                </a:ln>
                <a:solidFill>
                  <a:srgbClr val="FFFFFF"/>
                </a:solidFill>
                <a:effectLst/>
                <a:uLnTx/>
                <a:uFillTx/>
                <a:latin typeface="Calibri"/>
                <a:ea typeface="+mn-ea"/>
                <a:cs typeface="+mn-cs"/>
              </a:rPr>
              <a:t>WEALTH ADVISORY  |  OUTSOURCING  |  AUDIT, TAX, AND CONSULTING</a:t>
            </a:r>
          </a:p>
        </p:txBody>
      </p:sp>
      <p:sp>
        <p:nvSpPr>
          <p:cNvPr id="6" name="Rectangle 5"/>
          <p:cNvSpPr/>
          <p:nvPr/>
        </p:nvSpPr>
        <p:spPr>
          <a:xfrm>
            <a:off x="674004" y="5015179"/>
            <a:ext cx="6096000" cy="225767"/>
          </a:xfrm>
          <a:prstGeom prst="rect">
            <a:avLst/>
          </a:prstGeom>
        </p:spPr>
        <p:txBody>
          <a:bodyP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dirty="0">
                <a:ln>
                  <a:noFill/>
                </a:ln>
                <a:solidFill>
                  <a:srgbClr val="FFFFFF"/>
                </a:solidFill>
                <a:effectLst/>
                <a:uLnTx/>
                <a:uFillTx/>
                <a:latin typeface="Calibri"/>
                <a:ea typeface="+mn-ea"/>
                <a:cs typeface="+mn-cs"/>
              </a:rPr>
              <a:t>Investment advisory services are offered through CliftonLarsonAllen Wealth Advisors, LLC, an SEC-registered investment advisor</a:t>
            </a:r>
          </a:p>
        </p:txBody>
      </p:sp>
      <p:sp>
        <p:nvSpPr>
          <p:cNvPr id="12" name="Date Placeholder 3"/>
          <p:cNvSpPr txBox="1">
            <a:spLocks/>
          </p:cNvSpPr>
          <p:nvPr/>
        </p:nvSpPr>
        <p:spPr>
          <a:xfrm rot="16200000">
            <a:off x="10803123" y="984401"/>
            <a:ext cx="2362203" cy="415559"/>
          </a:xfrm>
          <a:prstGeom prst="rect">
            <a:avLst/>
          </a:prstGeom>
        </p:spPr>
        <p:txBody>
          <a:bodyPr vert="horz" lIns="121920" tIns="60960" rIns="121920" bIns="6096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DAD8D7"/>
                </a:solidFill>
                <a:effectLst/>
                <a:uLnTx/>
                <a:uFillTx/>
                <a:latin typeface="Calibri"/>
                <a:ea typeface="+mn-ea"/>
                <a:cs typeface="+mn-cs"/>
              </a:rPr>
              <a:t>©2019 CliftonLarsonAllen LLP</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5878327"/>
            <a:ext cx="787613" cy="794403"/>
          </a:xfrm>
          <a:prstGeom prst="rect">
            <a:avLst/>
          </a:prstGeom>
        </p:spPr>
      </p:pic>
      <p:sp>
        <p:nvSpPr>
          <p:cNvPr id="15" name="Rectangle 14"/>
          <p:cNvSpPr/>
          <p:nvPr/>
        </p:nvSpPr>
        <p:spPr bwMode="auto">
          <a:xfrm>
            <a:off x="12922103" y="1269983"/>
            <a:ext cx="3454400" cy="5267016"/>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414142"/>
                </a:solidFill>
                <a:effectLst/>
                <a:uLnTx/>
                <a:uFillTx/>
                <a:latin typeface="Calibri"/>
                <a:ea typeface="ヒラギノ角ゴ Pro W3" pitchFamily="1" charset="-128"/>
                <a:cs typeface="+mn-cs"/>
              </a:rPr>
              <a:t>To change the picture:</a:t>
            </a: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14142"/>
                </a:solidFill>
                <a:effectLst/>
                <a:uLnTx/>
                <a:uFillTx/>
                <a:latin typeface="Calibri"/>
                <a:ea typeface="+mn-ea"/>
                <a:cs typeface="+mn-cs"/>
              </a:rPr>
              <a:t>Go to </a:t>
            </a:r>
            <a:r>
              <a:rPr kumimoji="0" lang="en-US" sz="2133" b="1" i="0" u="none" strike="noStrike" kern="1200" cap="none" spc="0" normalizeH="0" baseline="0" noProof="0" dirty="0">
                <a:ln>
                  <a:noFill/>
                </a:ln>
                <a:solidFill>
                  <a:srgbClr val="414142"/>
                </a:solidFill>
                <a:effectLst/>
                <a:uLnTx/>
                <a:uFillTx/>
                <a:latin typeface="Calibri"/>
                <a:ea typeface="+mn-ea"/>
                <a:cs typeface="+mn-cs"/>
              </a:rPr>
              <a:t>View</a:t>
            </a:r>
            <a:r>
              <a:rPr kumimoji="0" lang="en-US" sz="2133" b="0" i="0" u="none" strike="noStrike" kern="1200" cap="none" spc="0" normalizeH="0" baseline="0" noProof="0" dirty="0">
                <a:ln>
                  <a:noFill/>
                </a:ln>
                <a:solidFill>
                  <a:srgbClr val="414142"/>
                </a:solidFill>
                <a:effectLst/>
                <a:uLnTx/>
                <a:uFillTx/>
                <a:latin typeface="Calibri"/>
                <a:ea typeface="+mn-ea"/>
                <a:cs typeface="+mn-cs"/>
              </a:rPr>
              <a:t> / </a:t>
            </a:r>
            <a:r>
              <a:rPr kumimoji="0" lang="en-US" sz="2133" b="1" i="0" u="none" strike="noStrike" kern="1200" cap="none" spc="0" normalizeH="0" baseline="0" noProof="0" dirty="0">
                <a:ln>
                  <a:noFill/>
                </a:ln>
                <a:solidFill>
                  <a:srgbClr val="414142"/>
                </a:solidFill>
                <a:effectLst/>
                <a:uLnTx/>
                <a:uFillTx/>
                <a:latin typeface="Calibri"/>
                <a:ea typeface="+mn-ea"/>
                <a:cs typeface="+mn-cs"/>
              </a:rPr>
              <a:t>Slide Master </a:t>
            </a:r>
            <a:endParaRPr kumimoji="0" lang="en-US" sz="2133" b="0" i="0" u="none" strike="noStrike" kern="1200" cap="none" spc="0" normalizeH="0" baseline="0" noProof="0" dirty="0">
              <a:ln>
                <a:noFill/>
              </a:ln>
              <a:solidFill>
                <a:srgbClr val="414142"/>
              </a:solidFill>
              <a:effectLst/>
              <a:uLnTx/>
              <a:uFillTx/>
              <a:latin typeface="Calibri"/>
              <a:ea typeface="ヒラギノ角ゴ Pro W3" pitchFamily="1" charset="-128"/>
              <a:cs typeface="+mn-cs"/>
            </a:endParaRP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14142"/>
                </a:solidFill>
                <a:effectLst/>
                <a:uLnTx/>
                <a:uFillTx/>
                <a:latin typeface="Calibri"/>
                <a:ea typeface="ヒラギノ角ゴ Pro W3" pitchFamily="1" charset="-128"/>
                <a:cs typeface="+mn-cs"/>
              </a:rPr>
              <a:t>Right click on current image and select </a:t>
            </a:r>
            <a:r>
              <a:rPr kumimoji="0" lang="en-US" sz="2133" b="1" i="0" u="none" strike="noStrike" kern="1200" cap="none" spc="0" normalizeH="0" baseline="0" noProof="0" dirty="0">
                <a:ln>
                  <a:noFill/>
                </a:ln>
                <a:solidFill>
                  <a:srgbClr val="414142"/>
                </a:solidFill>
                <a:effectLst/>
                <a:uLnTx/>
                <a:uFillTx/>
                <a:latin typeface="Calibri"/>
                <a:ea typeface="ヒラギノ角ゴ Pro W3" pitchFamily="1" charset="-128"/>
                <a:cs typeface="+mn-cs"/>
              </a:rPr>
              <a:t>Change</a:t>
            </a:r>
            <a:r>
              <a:rPr kumimoji="0" lang="en-US" sz="2133" b="0" i="0" u="none" strike="noStrike" kern="1200" cap="none" spc="0" normalizeH="0" baseline="0" noProof="0" dirty="0">
                <a:ln>
                  <a:noFill/>
                </a:ln>
                <a:solidFill>
                  <a:srgbClr val="414142"/>
                </a:solidFill>
                <a:effectLst/>
                <a:uLnTx/>
                <a:uFillTx/>
                <a:latin typeface="Calibri"/>
                <a:ea typeface="ヒラギノ角ゴ Pro W3" pitchFamily="1" charset="-128"/>
                <a:cs typeface="+mn-cs"/>
              </a:rPr>
              <a:t> </a:t>
            </a:r>
            <a:r>
              <a:rPr kumimoji="0" lang="en-US" sz="2133" b="1" i="0" u="none" strike="noStrike" kern="1200" cap="none" spc="0" normalizeH="0" baseline="0" noProof="0" dirty="0">
                <a:ln>
                  <a:noFill/>
                </a:ln>
                <a:solidFill>
                  <a:srgbClr val="414142"/>
                </a:solidFill>
                <a:effectLst/>
                <a:uLnTx/>
                <a:uFillTx/>
                <a:latin typeface="Calibri"/>
                <a:ea typeface="ヒラギノ角ゴ Pro W3" pitchFamily="1" charset="-128"/>
                <a:cs typeface="+mn-cs"/>
              </a:rPr>
              <a:t>Picture…</a:t>
            </a: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14142"/>
                </a:solidFill>
                <a:effectLst/>
                <a:uLnTx/>
                <a:uFillTx/>
                <a:latin typeface="Calibri"/>
                <a:ea typeface="ヒラギノ角ゴ Pro W3" pitchFamily="1" charset="-128"/>
                <a:cs typeface="+mn-cs"/>
              </a:rPr>
              <a:t>Browse to </a:t>
            </a:r>
            <a:r>
              <a:rPr kumimoji="0" lang="en-US" sz="2133" b="1" i="0" u="none" strike="noStrike" kern="1200" cap="none" spc="0" normalizeH="0" baseline="0" noProof="0" dirty="0">
                <a:ln>
                  <a:noFill/>
                </a:ln>
                <a:solidFill>
                  <a:srgbClr val="414142"/>
                </a:solidFill>
                <a:effectLst/>
                <a:uLnTx/>
                <a:uFillTx/>
                <a:latin typeface="Calibri"/>
                <a:ea typeface="+mn-ea"/>
                <a:cs typeface="+mn-cs"/>
              </a:rPr>
              <a:t>Y:\CLA Common\Administrative\Market Solutions\Share\~Image Library\_PowerPoint title slides\CLA Promise PPT\HD Version Images\Main Title Slide</a:t>
            </a:r>
          </a:p>
          <a:p>
            <a:pPr marL="380990" marR="0" lvl="0" indent="-380990"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14142"/>
                </a:solidFill>
                <a:effectLst/>
                <a:uLnTx/>
                <a:uFillTx/>
                <a:latin typeface="Arial" charset="0"/>
                <a:ea typeface="ヒラギノ角ゴ Pro W3" pitchFamily="1" charset="-128"/>
                <a:cs typeface="+mn-cs"/>
              </a:rPr>
              <a:t>Select an image</a:t>
            </a:r>
          </a:p>
        </p:txBody>
      </p:sp>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b="37830"/>
          <a:stretch/>
        </p:blipFill>
        <p:spPr>
          <a:xfrm>
            <a:off x="7057526" y="5978203"/>
            <a:ext cx="4718919" cy="521284"/>
          </a:xfrm>
          <a:prstGeom prst="rect">
            <a:avLst/>
          </a:prstGeom>
        </p:spPr>
      </p:pic>
      <p:sp>
        <p:nvSpPr>
          <p:cNvPr id="16" name="Rectangle 4"/>
          <p:cNvSpPr>
            <a:spLocks noGrp="1" noChangeArrowheads="1"/>
          </p:cNvSpPr>
          <p:nvPr>
            <p:ph type="subTitle" idx="1" hasCustomPrompt="1"/>
          </p:nvPr>
        </p:nvSpPr>
        <p:spPr>
          <a:xfrm>
            <a:off x="522614" y="2261488"/>
            <a:ext cx="7097113" cy="489603"/>
          </a:xfrm>
          <a:noFill/>
        </p:spPr>
        <p:txBody>
          <a:bodyPr/>
          <a:lstStyle>
            <a:lvl1pPr marL="0" indent="0" algn="l">
              <a:buFontTx/>
              <a:buNone/>
              <a:defRPr sz="2133" b="0">
                <a:solidFill>
                  <a:schemeClr val="bg1"/>
                </a:solidFill>
              </a:defRPr>
            </a:lvl1pPr>
          </a:lstStyle>
          <a:p>
            <a:r>
              <a:rPr lang="en-US" dirty="0"/>
              <a:t>Click To Edit Master Subtitle Style</a:t>
            </a:r>
          </a:p>
        </p:txBody>
      </p:sp>
      <p:sp>
        <p:nvSpPr>
          <p:cNvPr id="17" name="Title 1"/>
          <p:cNvSpPr>
            <a:spLocks noGrp="1"/>
          </p:cNvSpPr>
          <p:nvPr>
            <p:ph type="title" hasCustomPrompt="1"/>
          </p:nvPr>
        </p:nvSpPr>
        <p:spPr>
          <a:xfrm>
            <a:off x="522614" y="253667"/>
            <a:ext cx="7097113" cy="1859280"/>
          </a:xfrm>
          <a:noFill/>
        </p:spPr>
        <p:txBody>
          <a:bodyPr anchor="b"/>
          <a:lstStyle>
            <a:lvl1pPr>
              <a:defRPr sz="37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5313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Closing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4" name="Date Placeholder 3"/>
          <p:cNvSpPr txBox="1">
            <a:spLocks/>
          </p:cNvSpPr>
          <p:nvPr/>
        </p:nvSpPr>
        <p:spPr>
          <a:xfrm rot="16200000">
            <a:off x="10803121" y="1125721"/>
            <a:ext cx="2362203" cy="415559"/>
          </a:xfrm>
          <a:prstGeom prst="rect">
            <a:avLst/>
          </a:prstGeom>
        </p:spPr>
        <p:txBody>
          <a:bodyPr vert="horz" lIns="121920" tIns="60960" rIns="121920" bIns="6096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14142"/>
                </a:solidFill>
                <a:effectLst/>
                <a:uLnTx/>
                <a:uFillTx/>
                <a:latin typeface="Calibri"/>
                <a:ea typeface="+mn-ea"/>
                <a:cs typeface="+mn-cs"/>
              </a:rPr>
              <a:t>©2019 CliftonLarsonAllen LLP</a:t>
            </a:r>
          </a:p>
        </p:txBody>
      </p:sp>
      <p:sp>
        <p:nvSpPr>
          <p:cNvPr id="3" name="TextBox 2"/>
          <p:cNvSpPr txBox="1"/>
          <p:nvPr/>
        </p:nvSpPr>
        <p:spPr>
          <a:xfrm>
            <a:off x="9717100" y="279401"/>
            <a:ext cx="1952600" cy="379656"/>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F80BC"/>
                </a:solidFill>
                <a:effectLst/>
                <a:uLnTx/>
                <a:uFillTx/>
                <a:latin typeface="Calibri"/>
                <a:ea typeface="+mn-ea"/>
                <a:cs typeface="+mn-cs"/>
              </a:rPr>
              <a:t>CLAconnect.com</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374869"/>
            <a:ext cx="711200" cy="71733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360" y="6143199"/>
            <a:ext cx="333400" cy="3334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609" y="6163615"/>
            <a:ext cx="332116" cy="33211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1" y="6153729"/>
            <a:ext cx="322871" cy="32287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3518" y="6172200"/>
            <a:ext cx="373892" cy="263864"/>
          </a:xfrm>
          <a:prstGeom prst="rect">
            <a:avLst/>
          </a:prstGeom>
        </p:spPr>
      </p:pic>
      <p:sp>
        <p:nvSpPr>
          <p:cNvPr id="18" name="Content Placeholder 3"/>
          <p:cNvSpPr>
            <a:spLocks noGrp="1"/>
          </p:cNvSpPr>
          <p:nvPr>
            <p:ph sz="half" idx="2" hasCustomPrompt="1"/>
          </p:nvPr>
        </p:nvSpPr>
        <p:spPr>
          <a:xfrm>
            <a:off x="609601" y="2006600"/>
            <a:ext cx="4368800" cy="3454400"/>
          </a:xfrm>
          <a:noFill/>
        </p:spPr>
        <p:txBody>
          <a:bodyPr anchor="ctr" anchorCtr="0"/>
          <a:lstStyle>
            <a:lvl1pPr marL="0" indent="4233">
              <a:spcBef>
                <a:spcPts val="0"/>
              </a:spcBef>
              <a:buNone/>
              <a:defRPr sz="2400" b="0">
                <a:solidFill>
                  <a:schemeClr val="bg1"/>
                </a:solidFill>
              </a:defRPr>
            </a:lvl1pPr>
            <a:lvl2pPr marL="0" indent="4233">
              <a:spcBef>
                <a:spcPts val="0"/>
              </a:spcBef>
              <a:buNone/>
              <a:defRPr sz="2400" b="0">
                <a:solidFill>
                  <a:schemeClr val="bg1"/>
                </a:solidFill>
              </a:defRPr>
            </a:lvl2pPr>
            <a:lvl3pPr marL="0" indent="4233">
              <a:spcBef>
                <a:spcPts val="0"/>
              </a:spcBef>
              <a:buNone/>
              <a:defRPr sz="2133" b="0">
                <a:solidFill>
                  <a:schemeClr val="bg1"/>
                </a:solidFill>
              </a:defRPr>
            </a:lvl3pPr>
            <a:lvl4pPr marL="4233" indent="-4233">
              <a:spcBef>
                <a:spcPts val="0"/>
              </a:spcBef>
              <a:buNone/>
              <a:defRPr sz="1867" b="0">
                <a:solidFill>
                  <a:schemeClr val="bg1"/>
                </a:solidFill>
              </a:defRPr>
            </a:lvl4pPr>
            <a:lvl5pPr marL="0" indent="4233">
              <a:spcBef>
                <a:spcPts val="0"/>
              </a:spcBef>
              <a:buNone/>
              <a:defRPr sz="1867" b="0">
                <a:solidFill>
                  <a:schemeClr val="bg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465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p>
            <a:r>
              <a:rPr lang="en-US" dirty="0"/>
              <a:t>Click To Edit Master Title Style</a:t>
            </a:r>
          </a:p>
        </p:txBody>
      </p:sp>
      <p:sp>
        <p:nvSpPr>
          <p:cNvPr id="3" name="Content Placeholder 2"/>
          <p:cNvSpPr>
            <a:spLocks noGrp="1"/>
          </p:cNvSpPr>
          <p:nvPr>
            <p:ph idx="1"/>
          </p:nvPr>
        </p:nvSpPr>
        <p:spPr>
          <a:xfrm>
            <a:off x="609600" y="1447800"/>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lvl1pPr>
              <a:defRPr/>
            </a:lvl1pPr>
          </a:lstStyle>
          <a:p>
            <a:pPr defTabSz="1219170" eaLnBrk="1" fontAlgn="auto" hangingPunct="1">
              <a:spcBef>
                <a:spcPts val="0"/>
              </a:spcBef>
              <a:spcAft>
                <a:spcPts val="0"/>
              </a:spcAft>
            </a:pPr>
            <a:endParaRPr lang="en-US" dirty="0">
              <a:solidFill>
                <a:srgbClr val="414142"/>
              </a:solidFill>
            </a:endParaRPr>
          </a:p>
        </p:txBody>
      </p:sp>
      <p:sp>
        <p:nvSpPr>
          <p:cNvPr id="6" name="Slide Number Placeholder 5"/>
          <p:cNvSpPr>
            <a:spLocks noGrp="1"/>
          </p:cNvSpPr>
          <p:nvPr>
            <p:ph type="sldNum" sz="quarter" idx="4"/>
          </p:nvPr>
        </p:nvSpPr>
        <p:spPr>
          <a:xfrm>
            <a:off x="11514669" y="6426200"/>
            <a:ext cx="595447" cy="457200"/>
          </a:xfrm>
          <a:prstGeom prst="rect">
            <a:avLst/>
          </a:prstGeom>
        </p:spPr>
        <p:txBody>
          <a:bodyPr anchor="ctr" anchorCtr="0"/>
          <a:lstStyle>
            <a:lvl1pPr algn="r">
              <a:defRPr sz="1200" b="1">
                <a:solidFill>
                  <a:schemeClr val="bg1"/>
                </a:solidFill>
              </a:defRPr>
            </a:lvl1pPr>
          </a:lstStyle>
          <a:p>
            <a:pPr defTabSz="1219170" eaLnBrk="1" fontAlgn="auto" hangingPunct="1">
              <a:spcBef>
                <a:spcPts val="0"/>
              </a:spcBef>
              <a:spcAft>
                <a:spcPts val="0"/>
              </a:spcAft>
            </a:pPr>
            <a:fld id="{F8E24598-D429-A34B-B4A6-5808099B37D3}" type="slidenum">
              <a:rPr lang="en-US" smtClean="0">
                <a:solidFill>
                  <a:srgbClr val="FFFFFF"/>
                </a:solidFill>
                <a:latin typeface="Calibri"/>
              </a:rPr>
              <a:pPr defTabSz="1219170" eaLnBrk="1" fontAlgn="auto" hangingPunct="1">
                <a:spcBef>
                  <a:spcPts val="0"/>
                </a:spcBef>
                <a:spcAft>
                  <a:spcPts val="0"/>
                </a:spcAft>
              </a:pPr>
              <a:t>‹#›</a:t>
            </a:fld>
            <a:endParaRPr lang="en-US" dirty="0">
              <a:solidFill>
                <a:srgbClr val="FFFFFF"/>
              </a:solidFill>
              <a:latin typeface="Calibri"/>
            </a:endParaRPr>
          </a:p>
        </p:txBody>
      </p:sp>
    </p:spTree>
    <p:extLst>
      <p:ext uri="{BB962C8B-B14F-4D97-AF65-F5344CB8AC3E}">
        <p14:creationId xmlns:p14="http://schemas.microsoft.com/office/powerpoint/2010/main" val="308097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8" descr="GraphicResource"/>
          <p:cNvPicPr>
            <a:picLocks noChangeAspect="1" noChangeArrowheads="1"/>
          </p:cNvPicPr>
          <p:nvPr userDrawn="1"/>
        </p:nvPicPr>
        <p:blipFill>
          <a:blip r:embed="rId2">
            <a:extLst>
              <a:ext uri="{28A0092B-C50C-407E-A947-70E740481C1C}">
                <a14:useLocalDpi xmlns:a14="http://schemas.microsoft.com/office/drawing/2010/main" val="0"/>
              </a:ext>
            </a:extLst>
          </a:blip>
          <a:srcRect l="4324" b="36737"/>
          <a:stretch>
            <a:fillRect/>
          </a:stretch>
        </p:blipFill>
        <p:spPr bwMode="auto">
          <a:xfrm>
            <a:off x="-4885" y="5986462"/>
            <a:ext cx="12192000" cy="87153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lstStyle/>
          <a:p>
            <a:pPr lvl="0"/>
            <a:endParaRPr lang="es-ES" dirty="0"/>
          </a:p>
        </p:txBody>
      </p:sp>
      <p:sp>
        <p:nvSpPr>
          <p:cNvPr id="6" name="3 Marcador de número de diapositiva"/>
          <p:cNvSpPr>
            <a:spLocks noGrp="1"/>
          </p:cNvSpPr>
          <p:nvPr>
            <p:ph type="sldNum" sz="quarter" idx="10"/>
          </p:nvPr>
        </p:nvSpPr>
        <p:spPr>
          <a:xfrm>
            <a:off x="11280576" y="6422231"/>
            <a:ext cx="603738" cy="304800"/>
          </a:xfrm>
        </p:spPr>
        <p:txBody>
          <a:bodyPr/>
          <a:lstStyle>
            <a:lvl1pPr>
              <a:defRPr sz="1600">
                <a:solidFill>
                  <a:schemeClr val="bg1"/>
                </a:solidFill>
              </a:defRPr>
            </a:lvl1pPr>
          </a:lstStyle>
          <a:p>
            <a:fld id="{DD9A7C1E-E958-415F-96B8-268A57626053}" type="slidenum">
              <a:rPr lang="es-ES_tradnl" altLang="en-GB" smtClean="0"/>
              <a:pPr/>
              <a:t>‹#›</a:t>
            </a:fld>
            <a:endParaRPr lang="es-ES_tradnl" altLang="en-GB" dirty="0"/>
          </a:p>
        </p:txBody>
      </p:sp>
    </p:spTree>
    <p:extLst>
      <p:ext uri="{BB962C8B-B14F-4D97-AF65-F5344CB8AC3E}">
        <p14:creationId xmlns:p14="http://schemas.microsoft.com/office/powerpoint/2010/main" val="116910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5_Title Onl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D7D466-3BD9-4E55-BF52-851FA69A673F}"/>
              </a:ext>
            </a:extLst>
          </p:cNvPr>
          <p:cNvSpPr/>
          <p:nvPr userDrawn="1"/>
        </p:nvSpPr>
        <p:spPr>
          <a:xfrm>
            <a:off x="0" y="-1"/>
            <a:ext cx="12192000" cy="1051560"/>
          </a:xfrm>
          <a:prstGeom prst="rect">
            <a:avLst/>
          </a:prstGeom>
          <a:solidFill>
            <a:srgbClr val="88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p:txBody>
          <a:bodyPr/>
          <a:lstStyle/>
          <a:p>
            <a:r>
              <a:rPr lang="en-US" dirty="0"/>
              <a:t>Click to edit Title</a:t>
            </a:r>
          </a:p>
        </p:txBody>
      </p:sp>
      <p:sp>
        <p:nvSpPr>
          <p:cNvPr id="15" name="Date Placeholder 3"/>
          <p:cNvSpPr>
            <a:spLocks noGrp="1"/>
          </p:cNvSpPr>
          <p:nvPr>
            <p:ph type="dt" sz="half" idx="2"/>
          </p:nvPr>
        </p:nvSpPr>
        <p:spPr>
          <a:xfrm>
            <a:off x="9061705" y="6199634"/>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pPr eaLnBrk="1" fontAlgn="auto" hangingPunct="1">
              <a:spcBef>
                <a:spcPts val="0"/>
              </a:spcBef>
              <a:spcAft>
                <a:spcPts val="0"/>
              </a:spcAft>
            </a:pPr>
            <a:fld id="{A7A3749F-FA74-264E-A1D6-65E17B3CB8B6}" type="datetime4">
              <a:rPr lang="en-US" smtClean="0">
                <a:solidFill>
                  <a:prstClr val="black">
                    <a:tint val="75000"/>
                  </a:prstClr>
                </a:solidFill>
              </a:rPr>
              <a:pPr eaLnBrk="1" fontAlgn="auto" hangingPunct="1">
                <a:spcBef>
                  <a:spcPts val="0"/>
                </a:spcBef>
                <a:spcAft>
                  <a:spcPts val="0"/>
                </a:spcAft>
              </a:pPr>
              <a:t>May 25, 2023</a:t>
            </a:fld>
            <a:endParaRPr lang="en-US" dirty="0">
              <a:solidFill>
                <a:prstClr val="black">
                  <a:tint val="75000"/>
                </a:prstClr>
              </a:solidFill>
            </a:endParaRPr>
          </a:p>
        </p:txBody>
      </p:sp>
      <p:sp>
        <p:nvSpPr>
          <p:cNvPr id="16" name="Slide Number Placeholder 3"/>
          <p:cNvSpPr>
            <a:spLocks noGrp="1"/>
          </p:cNvSpPr>
          <p:nvPr>
            <p:ph type="sldNum" sz="quarter" idx="4"/>
          </p:nvPr>
        </p:nvSpPr>
        <p:spPr>
          <a:xfrm>
            <a:off x="10945369" y="6199634"/>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pPr eaLnBrk="1" fontAlgn="auto" hangingPunct="1">
              <a:spcBef>
                <a:spcPts val="0"/>
              </a:spcBef>
              <a:spcAft>
                <a:spcPts val="0"/>
              </a:spcAft>
            </a:pPr>
            <a:r>
              <a:rPr lang="en-US" dirty="0">
                <a:solidFill>
                  <a:prstClr val="black"/>
                </a:solidFill>
              </a:rPr>
              <a:t>| Pg. </a:t>
            </a:r>
            <a:fld id="{818D94B4-8502-5D40-8A2F-77E12E792061}" type="slidenum">
              <a:rPr lang="en-US" smtClean="0">
                <a:solidFill>
                  <a:prstClr val="black"/>
                </a:solidFill>
              </a:rPr>
              <a:pPr eaLnBrk="1" fontAlgn="auto" hangingPunct="1">
                <a:spcBef>
                  <a:spcPts val="0"/>
                </a:spcBef>
                <a:spcAft>
                  <a:spcPts val="0"/>
                </a:spcAft>
              </a:pPr>
              <a:t>‹#›</a:t>
            </a:fld>
            <a:endParaRPr lang="en-US" dirty="0">
              <a:solidFill>
                <a:prstClr val="black"/>
              </a:solidFill>
            </a:endParaRPr>
          </a:p>
        </p:txBody>
      </p:sp>
    </p:spTree>
    <p:extLst>
      <p:ext uri="{BB962C8B-B14F-4D97-AF65-F5344CB8AC3E}">
        <p14:creationId xmlns:p14="http://schemas.microsoft.com/office/powerpoint/2010/main" val="255133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0323" y="2014539"/>
            <a:ext cx="9144000" cy="2100263"/>
          </a:xfrm>
        </p:spPr>
        <p:txBody>
          <a:bodyPr lIns="0" tIns="0" rIns="0" anchor="b" anchorCtr="0"/>
          <a:lstStyle>
            <a:lvl1pPr algn="r">
              <a:defRPr sz="4500"/>
            </a:lvl1pPr>
          </a:lstStyle>
          <a:p>
            <a:r>
              <a:rPr lang="en-US" dirty="0"/>
              <a:t>Click to edit Title</a:t>
            </a:r>
          </a:p>
        </p:txBody>
      </p:sp>
      <p:sp>
        <p:nvSpPr>
          <p:cNvPr id="3" name="Subtitle 2"/>
          <p:cNvSpPr>
            <a:spLocks noGrp="1"/>
          </p:cNvSpPr>
          <p:nvPr>
            <p:ph type="subTitle" idx="1" hasCustomPrompt="1"/>
          </p:nvPr>
        </p:nvSpPr>
        <p:spPr>
          <a:xfrm>
            <a:off x="2410323" y="4212191"/>
            <a:ext cx="9144000" cy="1045608"/>
          </a:xfrm>
        </p:spPr>
        <p:txBody>
          <a:bodyPr lIns="0" tIns="0" rIns="0" bIns="0">
            <a:normAutofit/>
          </a:bodyPr>
          <a:lstStyle>
            <a:lvl1pPr marL="0" indent="0" algn="r">
              <a:buNone/>
              <a:defRPr sz="2400" b="0" i="0" baseline="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4" name="Date Placeholder 3"/>
          <p:cNvSpPr>
            <a:spLocks noGrp="1"/>
          </p:cNvSpPr>
          <p:nvPr>
            <p:ph type="dt" sz="half" idx="10"/>
          </p:nvPr>
        </p:nvSpPr>
        <p:spPr>
          <a:xfrm>
            <a:off x="9701712" y="6243322"/>
            <a:ext cx="1852611" cy="365125"/>
          </a:xfrm>
          <a:prstGeom prst="rect">
            <a:avLst/>
          </a:prstGeom>
        </p:spPr>
        <p:txBody>
          <a:bodyPr/>
          <a:lstStyle/>
          <a:p>
            <a:pPr eaLnBrk="1" fontAlgn="auto" hangingPunct="1">
              <a:spcBef>
                <a:spcPts val="0"/>
              </a:spcBef>
              <a:spcAft>
                <a:spcPts val="0"/>
              </a:spcAft>
            </a:pPr>
            <a:fld id="{8F205B49-6B55-8648-B204-2004A0C66CA2}" type="datetime4">
              <a:rPr lang="en-US" smtClean="0">
                <a:solidFill>
                  <a:prstClr val="black">
                    <a:tint val="75000"/>
                  </a:prstClr>
                </a:solidFill>
              </a:rPr>
              <a:pPr eaLnBrk="1" fontAlgn="auto" hangingPunct="1">
                <a:spcBef>
                  <a:spcPts val="0"/>
                </a:spcBef>
                <a:spcAft>
                  <a:spcPts val="0"/>
                </a:spcAft>
              </a:pPr>
              <a:t>May 25, 2023</a:t>
            </a:fld>
            <a:endParaRPr lang="en-US" dirty="0">
              <a:solidFill>
                <a:prstClr val="black">
                  <a:tint val="75000"/>
                </a:prstClr>
              </a:solidFill>
            </a:endParaRPr>
          </a:p>
        </p:txBody>
      </p:sp>
    </p:spTree>
    <p:extLst>
      <p:ext uri="{BB962C8B-B14F-4D97-AF65-F5344CB8AC3E}">
        <p14:creationId xmlns:p14="http://schemas.microsoft.com/office/powerpoint/2010/main" val="353171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E0E855-F648-418E-9D82-B2DB9DD684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40BE0-1315-46F9-AAE9-9CBA99AA49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4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E0E855-F648-418E-9D82-B2DB9DD684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40BE0-1315-46F9-AAE9-9CBA99AA49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BAE993-3B77-466F-9E1C-2C470898DCB1}"/>
              </a:ext>
            </a:extLst>
          </p:cNvPr>
          <p:cNvPicPr>
            <a:picLocks noChangeAspect="1"/>
          </p:cNvPicPr>
          <p:nvPr userDrawn="1"/>
        </p:nvPicPr>
        <p:blipFill>
          <a:blip r:embed="rId2"/>
          <a:stretch>
            <a:fillRect/>
          </a:stretch>
        </p:blipFill>
        <p:spPr>
          <a:xfrm>
            <a:off x="1092847" y="5223933"/>
            <a:ext cx="3112575" cy="1471400"/>
          </a:xfrm>
          <a:prstGeom prst="rect">
            <a:avLst/>
          </a:prstGeom>
          <a:effectLst>
            <a:outerShdw blurRad="50800" dist="381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4A212BD2-8C31-48B0-8080-CDC9EA771556}"/>
              </a:ext>
            </a:extLst>
          </p:cNvPr>
          <p:cNvCxnSpPr>
            <a:cxnSpLocks/>
          </p:cNvCxnSpPr>
          <p:nvPr userDrawn="1"/>
        </p:nvCxnSpPr>
        <p:spPr>
          <a:xfrm>
            <a:off x="285750" y="3841259"/>
            <a:ext cx="914400" cy="3016741"/>
          </a:xfrm>
          <a:prstGeom prst="line">
            <a:avLst/>
          </a:prstGeom>
          <a:ln>
            <a:solidFill>
              <a:schemeClr val="accent6">
                <a:alpha val="50000"/>
              </a:schemeClr>
            </a:solidFill>
          </a:ln>
        </p:spPr>
        <p:style>
          <a:lnRef idx="1">
            <a:schemeClr val="accent6"/>
          </a:lnRef>
          <a:fillRef idx="0">
            <a:schemeClr val="accent6"/>
          </a:fillRef>
          <a:effectRef idx="0">
            <a:schemeClr val="accent6"/>
          </a:effectRef>
          <a:fontRef idx="minor">
            <a:schemeClr val="tx1"/>
          </a:fontRef>
        </p:style>
      </p:cxnSp>
      <p:grpSp>
        <p:nvGrpSpPr>
          <p:cNvPr id="7" name="Group 6"/>
          <p:cNvGrpSpPr/>
          <p:nvPr/>
        </p:nvGrpSpPr>
        <p:grpSpPr>
          <a:xfrm>
            <a:off x="-1" y="-8467"/>
            <a:ext cx="12192000" cy="6866467"/>
            <a:chOff x="-1581839" y="-8467"/>
            <a:chExt cx="13773839"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400525" y="-8467"/>
              <a:ext cx="2788300"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1581839" y="-8467"/>
              <a:ext cx="1078454"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083797" y="806335"/>
            <a:ext cx="8814115" cy="2622665"/>
          </a:xfrm>
        </p:spPr>
        <p:txBody>
          <a:bodyPr anchor="b">
            <a:noAutofit/>
          </a:bodyPr>
          <a:lstStyle>
            <a:lvl1pPr algn="r">
              <a:defRPr sz="4000">
                <a:solidFill>
                  <a:srgbClr val="005A9C"/>
                </a:solidFill>
                <a:effectLst>
                  <a:outerShdw blurRad="38100" dist="38100" dir="2700000" algn="tl">
                    <a:srgbClr val="000000">
                      <a:alpha val="43137"/>
                    </a:srgbClr>
                  </a:outerShdw>
                </a:effectLst>
                <a:latin typeface="+mj-lt"/>
              </a:defRPr>
            </a:lvl1pPr>
          </a:lstStyle>
          <a:p>
            <a:r>
              <a:rPr lang="en-US"/>
              <a:t>Click to edit Master title style</a:t>
            </a:r>
          </a:p>
        </p:txBody>
      </p:sp>
      <p:sp>
        <p:nvSpPr>
          <p:cNvPr id="3" name="Subtitle 2"/>
          <p:cNvSpPr>
            <a:spLocks noGrp="1"/>
          </p:cNvSpPr>
          <p:nvPr>
            <p:ph type="subTitle" idx="1" hasCustomPrompt="1"/>
          </p:nvPr>
        </p:nvSpPr>
        <p:spPr>
          <a:xfrm>
            <a:off x="1083716" y="3575744"/>
            <a:ext cx="8814115" cy="1284225"/>
          </a:xfrm>
        </p:spPr>
        <p:txBody>
          <a:bodyPr anchor="t">
            <a:normAutofit/>
          </a:bodyPr>
          <a:lstStyle>
            <a:lvl1pPr marL="0" indent="0" algn="r">
              <a:lnSpc>
                <a:spcPct val="100000"/>
              </a:lnSpc>
              <a:buNone/>
              <a:defRPr sz="2400">
                <a:solidFill>
                  <a:schemeClr val="tx2"/>
                </a:solidFill>
                <a:effectLst>
                  <a:outerShdw blurRad="38100" dist="38100" dir="2700000" algn="tl">
                    <a:srgbClr val="000000">
                      <a:alpha val="43137"/>
                    </a:srgb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and Title of Presenter</a:t>
            </a:r>
          </a:p>
        </p:txBody>
      </p:sp>
      <p:sp>
        <p:nvSpPr>
          <p:cNvPr id="16" name="Isosceles Triangle 15">
            <a:extLst>
              <a:ext uri="{FF2B5EF4-FFF2-40B4-BE49-F238E27FC236}">
                <a16:creationId xmlns:a16="http://schemas.microsoft.com/office/drawing/2014/main" id="{F0F50069-025E-412E-A4DF-B54CF1C8D549}"/>
              </a:ext>
            </a:extLst>
          </p:cNvPr>
          <p:cNvSpPr/>
          <p:nvPr userDrawn="1"/>
        </p:nvSpPr>
        <p:spPr>
          <a:xfrm rot="10800000">
            <a:off x="9397" y="0"/>
            <a:ext cx="1488823" cy="3098472"/>
          </a:xfrm>
          <a:prstGeom prst="triangle">
            <a:avLst>
              <a:gd name="adj" fmla="val 100000"/>
            </a:avLst>
          </a:prstGeom>
          <a:solidFill>
            <a:srgbClr val="2B99D4">
              <a:alpha val="50000"/>
            </a:srgb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F1B80884-2603-4BFB-8D8E-50B90300983F}"/>
              </a:ext>
            </a:extLst>
          </p:cNvPr>
          <p:cNvSpPr/>
          <p:nvPr userDrawn="1"/>
        </p:nvSpPr>
        <p:spPr>
          <a:xfrm rot="16200000" flipH="1" flipV="1">
            <a:off x="-2091613" y="4089054"/>
            <a:ext cx="4857750" cy="680144"/>
          </a:xfrm>
          <a:prstGeom prst="triangle">
            <a:avLst>
              <a:gd name="adj" fmla="val 100000"/>
            </a:avLst>
          </a:prstGeom>
          <a:solidFill>
            <a:srgbClr val="8EB6D3">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Footer Placeholder 10">
            <a:extLst>
              <a:ext uri="{FF2B5EF4-FFF2-40B4-BE49-F238E27FC236}">
                <a16:creationId xmlns:a16="http://schemas.microsoft.com/office/drawing/2014/main" id="{D168C4D5-A0CE-4FB4-A0FB-05834B08C2D9}"/>
              </a:ext>
            </a:extLst>
          </p:cNvPr>
          <p:cNvSpPr>
            <a:spLocks noGrp="1"/>
          </p:cNvSpPr>
          <p:nvPr>
            <p:ph type="ftr" sz="quarter" idx="10"/>
          </p:nvPr>
        </p:nvSpPr>
        <p:spPr>
          <a:xfrm>
            <a:off x="4636819" y="6356350"/>
            <a:ext cx="291836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
        <p:nvSpPr>
          <p:cNvPr id="15" name="Text Placeholder 14">
            <a:extLst>
              <a:ext uri="{FF2B5EF4-FFF2-40B4-BE49-F238E27FC236}">
                <a16:creationId xmlns:a16="http://schemas.microsoft.com/office/drawing/2014/main" id="{78A4970F-8491-4D4D-8DF5-9DAB364919DC}"/>
              </a:ext>
            </a:extLst>
          </p:cNvPr>
          <p:cNvSpPr>
            <a:spLocks noGrp="1"/>
          </p:cNvSpPr>
          <p:nvPr>
            <p:ph type="body" sz="quarter" idx="11" hasCustomPrompt="1"/>
          </p:nvPr>
        </p:nvSpPr>
        <p:spPr>
          <a:xfrm>
            <a:off x="4205422" y="5008117"/>
            <a:ext cx="5692409" cy="1201489"/>
          </a:xfrm>
        </p:spPr>
        <p:txBody>
          <a:bodyPr anchor="t">
            <a:normAutofit/>
          </a:bodyPr>
          <a:lstStyle>
            <a:lvl1pPr marL="0" indent="0" algn="r">
              <a:lnSpc>
                <a:spcPct val="100000"/>
              </a:lnSpc>
              <a:buFontTx/>
              <a:buNone/>
              <a:defRPr sz="1800" b="1">
                <a:solidFill>
                  <a:srgbClr val="005A9C"/>
                </a:solidFill>
                <a:effectLst>
                  <a:outerShdw blurRad="38100" dist="38100" dir="2700000" algn="tl">
                    <a:srgbClr val="000000">
                      <a:alpha val="43137"/>
                    </a:srgbClr>
                  </a:outerShdw>
                </a:effectLst>
                <a:latin typeface="+mn-lt"/>
              </a:defRPr>
            </a:lvl1pPr>
          </a:lstStyle>
          <a:p>
            <a:pPr lvl="0"/>
            <a:r>
              <a:rPr lang="en-US"/>
              <a:t>Presented to: (insert committee/meeting/group name) Click to add date of Presentation </a:t>
            </a:r>
          </a:p>
        </p:txBody>
      </p:sp>
      <p:sp>
        <p:nvSpPr>
          <p:cNvPr id="22" name="Slide Number Placeholder 5">
            <a:extLst>
              <a:ext uri="{FF2B5EF4-FFF2-40B4-BE49-F238E27FC236}">
                <a16:creationId xmlns:a16="http://schemas.microsoft.com/office/drawing/2014/main" id="{B4448FE5-4CA5-468F-B9B7-728F78292D25}"/>
              </a:ext>
            </a:extLst>
          </p:cNvPr>
          <p:cNvSpPr>
            <a:spLocks noGrp="1"/>
          </p:cNvSpPr>
          <p:nvPr>
            <p:ph type="sldNum" sz="quarter" idx="4"/>
          </p:nvPr>
        </p:nvSpPr>
        <p:spPr>
          <a:xfrm>
            <a:off x="677334" y="6332308"/>
            <a:ext cx="683339" cy="365125"/>
          </a:xfrm>
          <a:prstGeom prst="rect">
            <a:avLst/>
          </a:prstGeom>
        </p:spPr>
        <p:txBody>
          <a:bodyPr vert="horz" lIns="91440" tIns="45720" rIns="91440" bIns="45720" rtlCol="0" anchor="ctr"/>
          <a:lstStyle>
            <a:lvl1pPr algn="l">
              <a:defRPr sz="1200">
                <a:solidFill>
                  <a:schemeClr val="accent1"/>
                </a:solidFill>
                <a:latin typeface="Futura Lt BT" panose="020B04020202040203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Tree>
    <p:extLst>
      <p:ext uri="{BB962C8B-B14F-4D97-AF65-F5344CB8AC3E}">
        <p14:creationId xmlns:p14="http://schemas.microsoft.com/office/powerpoint/2010/main" val="612887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4029BD-E1E3-41DE-BECB-0EAFB91510E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grpSp>
        <p:nvGrpSpPr>
          <p:cNvPr id="3" name="Group 2">
            <a:extLst>
              <a:ext uri="{FF2B5EF4-FFF2-40B4-BE49-F238E27FC236}">
                <a16:creationId xmlns:a16="http://schemas.microsoft.com/office/drawing/2014/main" id="{328653D6-A3ED-4EEF-9F98-7AA602BF8E20}"/>
              </a:ext>
            </a:extLst>
          </p:cNvPr>
          <p:cNvGrpSpPr/>
          <p:nvPr userDrawn="1"/>
        </p:nvGrpSpPr>
        <p:grpSpPr>
          <a:xfrm>
            <a:off x="-1" y="-8467"/>
            <a:ext cx="12192000" cy="6866467"/>
            <a:chOff x="-5588841" y="-8467"/>
            <a:chExt cx="17780841" cy="6866467"/>
          </a:xfrm>
        </p:grpSpPr>
        <p:cxnSp>
          <p:nvCxnSpPr>
            <p:cNvPr id="4" name="Straight Connector 3">
              <a:extLst>
                <a:ext uri="{FF2B5EF4-FFF2-40B4-BE49-F238E27FC236}">
                  <a16:creationId xmlns:a16="http://schemas.microsoft.com/office/drawing/2014/main" id="{2786A981-0F99-4824-8A4A-B9FEEBE34B77}"/>
                </a:ext>
              </a:extLst>
            </p:cNvPr>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8A9307C-8BF9-4CC2-8CED-6328B0B5B8BA}"/>
                </a:ext>
              </a:extLst>
            </p:cNvPr>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9F419034-5DDF-4878-93CE-A64FE6C37FBA}"/>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909283F7-0F55-43CF-9735-CE9932E74735}"/>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a:extLst>
                <a:ext uri="{FF2B5EF4-FFF2-40B4-BE49-F238E27FC236}">
                  <a16:creationId xmlns:a16="http://schemas.microsoft.com/office/drawing/2014/main" id="{A794A925-25AC-458A-ACCB-1F997136F55F}"/>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D07E471C-6C2C-4CFE-9977-15B6B65A2705}"/>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C3B5818C-344B-41AF-8CF2-5F73A0C3B182}"/>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2F6519BA-7CF8-419C-8BD5-6F1279272A1A}"/>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D52F2A5B-69D6-434C-953E-C08548B46FB5}"/>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E922F5B-4952-4067-8304-671A4800A06B}"/>
                </a:ext>
              </a:extLst>
            </p:cNvPr>
            <p:cNvSpPr/>
            <p:nvPr/>
          </p:nvSpPr>
          <p:spPr>
            <a:xfrm>
              <a:off x="-5588841" y="3275215"/>
              <a:ext cx="775892" cy="3582785"/>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Footer Placeholder 1">
            <a:extLst>
              <a:ext uri="{FF2B5EF4-FFF2-40B4-BE49-F238E27FC236}">
                <a16:creationId xmlns:a16="http://schemas.microsoft.com/office/drawing/2014/main" id="{82B20E7D-0371-4C64-8639-A963EB75AC2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
        <p:nvSpPr>
          <p:cNvPr id="15" name="Isosceles Triangle 14">
            <a:extLst>
              <a:ext uri="{FF2B5EF4-FFF2-40B4-BE49-F238E27FC236}">
                <a16:creationId xmlns:a16="http://schemas.microsoft.com/office/drawing/2014/main" id="{1AE1B601-91D4-418F-A521-CC773C287E32}"/>
              </a:ext>
            </a:extLst>
          </p:cNvPr>
          <p:cNvSpPr/>
          <p:nvPr userDrawn="1"/>
        </p:nvSpPr>
        <p:spPr>
          <a:xfrm>
            <a:off x="9496425" y="4187298"/>
            <a:ext cx="2695575" cy="2670701"/>
          </a:xfrm>
          <a:prstGeom prst="triangle">
            <a:avLst>
              <a:gd name="adj" fmla="val 100000"/>
            </a:avLst>
          </a:prstGeom>
          <a:solidFill>
            <a:srgbClr val="CCDEE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16" name="Freeform: Shape 15">
            <a:extLst>
              <a:ext uri="{FF2B5EF4-FFF2-40B4-BE49-F238E27FC236}">
                <a16:creationId xmlns:a16="http://schemas.microsoft.com/office/drawing/2014/main" id="{06DCEA3F-6F01-4518-9586-A2D8069BB88B}"/>
              </a:ext>
            </a:extLst>
          </p:cNvPr>
          <p:cNvSpPr/>
          <p:nvPr userDrawn="1"/>
        </p:nvSpPr>
        <p:spPr>
          <a:xfrm>
            <a:off x="11843556" y="4187299"/>
            <a:ext cx="348444" cy="2670701"/>
          </a:xfrm>
          <a:custGeom>
            <a:avLst/>
            <a:gdLst>
              <a:gd name="connsiteX0" fmla="*/ 531628 w 535720"/>
              <a:gd name="connsiteY0" fmla="*/ 0 h 2844209"/>
              <a:gd name="connsiteX1" fmla="*/ 0 w 535720"/>
              <a:gd name="connsiteY1" fmla="*/ 350874 h 2844209"/>
              <a:gd name="connsiteX2" fmla="*/ 398721 w 535720"/>
              <a:gd name="connsiteY2" fmla="*/ 2844209 h 2844209"/>
              <a:gd name="connsiteX3" fmla="*/ 531628 w 535720"/>
              <a:gd name="connsiteY3" fmla="*/ 2844209 h 2844209"/>
              <a:gd name="connsiteX4" fmla="*/ 531628 w 535720"/>
              <a:gd name="connsiteY4" fmla="*/ 0 h 284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20" h="2844209">
                <a:moveTo>
                  <a:pt x="531628" y="0"/>
                </a:moveTo>
                <a:lnTo>
                  <a:pt x="0" y="350874"/>
                </a:lnTo>
                <a:lnTo>
                  <a:pt x="398721" y="2844209"/>
                </a:lnTo>
                <a:lnTo>
                  <a:pt x="531628" y="2844209"/>
                </a:lnTo>
                <a:cubicBezTo>
                  <a:pt x="535172" y="1897911"/>
                  <a:pt x="538717" y="951614"/>
                  <a:pt x="531628" y="0"/>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pic>
        <p:nvPicPr>
          <p:cNvPr id="18" name="Picture 17">
            <a:extLst>
              <a:ext uri="{FF2B5EF4-FFF2-40B4-BE49-F238E27FC236}">
                <a16:creationId xmlns:a16="http://schemas.microsoft.com/office/drawing/2014/main" id="{44DEAB02-F26D-4B94-B509-F516DC084C66}"/>
              </a:ext>
            </a:extLst>
          </p:cNvPr>
          <p:cNvPicPr>
            <a:picLocks noChangeAspect="1"/>
          </p:cNvPicPr>
          <p:nvPr userDrawn="1"/>
        </p:nvPicPr>
        <p:blipFill rotWithShape="1">
          <a:blip r:embed="rId2"/>
          <a:srcRect b="31818"/>
          <a:stretch/>
        </p:blipFill>
        <p:spPr>
          <a:xfrm>
            <a:off x="10072033" y="5996217"/>
            <a:ext cx="2043297" cy="658583"/>
          </a:xfrm>
          <a:prstGeom prst="rect">
            <a:avLst/>
          </a:prstGeom>
        </p:spPr>
      </p:pic>
    </p:spTree>
    <p:extLst>
      <p:ext uri="{BB962C8B-B14F-4D97-AF65-F5344CB8AC3E}">
        <p14:creationId xmlns:p14="http://schemas.microsoft.com/office/powerpoint/2010/main" val="3682423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More Space Small Border">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4029BD-E1E3-41DE-BECB-0EAFB91510E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pic>
        <p:nvPicPr>
          <p:cNvPr id="17" name="Picture 16">
            <a:extLst>
              <a:ext uri="{FF2B5EF4-FFF2-40B4-BE49-F238E27FC236}">
                <a16:creationId xmlns:a16="http://schemas.microsoft.com/office/drawing/2014/main" id="{49C37CA5-54E1-4965-AC8D-11C8CA21F447}"/>
              </a:ext>
            </a:extLst>
          </p:cNvPr>
          <p:cNvPicPr>
            <a:picLocks noChangeAspect="1"/>
          </p:cNvPicPr>
          <p:nvPr userDrawn="1"/>
        </p:nvPicPr>
        <p:blipFill rotWithShape="1">
          <a:blip r:embed="rId2"/>
          <a:srcRect l="4775" t="27306" b="1491"/>
          <a:stretch/>
        </p:blipFill>
        <p:spPr>
          <a:xfrm>
            <a:off x="4086224" y="0"/>
            <a:ext cx="8105775" cy="6857999"/>
          </a:xfrm>
          <a:prstGeom prst="rect">
            <a:avLst/>
          </a:prstGeom>
        </p:spPr>
      </p:pic>
      <p:sp>
        <p:nvSpPr>
          <p:cNvPr id="20" name="Footer Placeholder 19">
            <a:extLst>
              <a:ext uri="{FF2B5EF4-FFF2-40B4-BE49-F238E27FC236}">
                <a16:creationId xmlns:a16="http://schemas.microsoft.com/office/drawing/2014/main" id="{E1E366EB-BCCF-4AD8-BEF4-41E9BA37222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
        <p:nvSpPr>
          <p:cNvPr id="21" name="Isosceles Triangle 20">
            <a:extLst>
              <a:ext uri="{FF2B5EF4-FFF2-40B4-BE49-F238E27FC236}">
                <a16:creationId xmlns:a16="http://schemas.microsoft.com/office/drawing/2014/main" id="{DBDFE0E8-DCA6-44B6-B513-BC972DB97264}"/>
              </a:ext>
            </a:extLst>
          </p:cNvPr>
          <p:cNvSpPr/>
          <p:nvPr userDrawn="1"/>
        </p:nvSpPr>
        <p:spPr>
          <a:xfrm>
            <a:off x="10334625" y="5219700"/>
            <a:ext cx="1857375" cy="1638299"/>
          </a:xfrm>
          <a:prstGeom prst="triangle">
            <a:avLst>
              <a:gd name="adj" fmla="val 100000"/>
            </a:avLst>
          </a:prstGeom>
          <a:solidFill>
            <a:srgbClr val="CCDEE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22" name="Freeform: Shape 21">
            <a:extLst>
              <a:ext uri="{FF2B5EF4-FFF2-40B4-BE49-F238E27FC236}">
                <a16:creationId xmlns:a16="http://schemas.microsoft.com/office/drawing/2014/main" id="{8D9D8C40-91AA-4976-959C-A17252F8A159}"/>
              </a:ext>
            </a:extLst>
          </p:cNvPr>
          <p:cNvSpPr/>
          <p:nvPr userDrawn="1"/>
        </p:nvSpPr>
        <p:spPr>
          <a:xfrm>
            <a:off x="11994553" y="4419601"/>
            <a:ext cx="197447" cy="2438399"/>
          </a:xfrm>
          <a:custGeom>
            <a:avLst/>
            <a:gdLst>
              <a:gd name="connsiteX0" fmla="*/ 531628 w 535720"/>
              <a:gd name="connsiteY0" fmla="*/ 0 h 2844209"/>
              <a:gd name="connsiteX1" fmla="*/ 0 w 535720"/>
              <a:gd name="connsiteY1" fmla="*/ 350874 h 2844209"/>
              <a:gd name="connsiteX2" fmla="*/ 398721 w 535720"/>
              <a:gd name="connsiteY2" fmla="*/ 2844209 h 2844209"/>
              <a:gd name="connsiteX3" fmla="*/ 531628 w 535720"/>
              <a:gd name="connsiteY3" fmla="*/ 2844209 h 2844209"/>
              <a:gd name="connsiteX4" fmla="*/ 531628 w 535720"/>
              <a:gd name="connsiteY4" fmla="*/ 0 h 284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20" h="2844209">
                <a:moveTo>
                  <a:pt x="531628" y="0"/>
                </a:moveTo>
                <a:lnTo>
                  <a:pt x="0" y="350874"/>
                </a:lnTo>
                <a:lnTo>
                  <a:pt x="398721" y="2844209"/>
                </a:lnTo>
                <a:lnTo>
                  <a:pt x="531628" y="2844209"/>
                </a:lnTo>
                <a:cubicBezTo>
                  <a:pt x="535172" y="1897911"/>
                  <a:pt x="538717" y="951614"/>
                  <a:pt x="531628" y="0"/>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pic>
        <p:nvPicPr>
          <p:cNvPr id="25" name="Picture 24">
            <a:extLst>
              <a:ext uri="{FF2B5EF4-FFF2-40B4-BE49-F238E27FC236}">
                <a16:creationId xmlns:a16="http://schemas.microsoft.com/office/drawing/2014/main" id="{10C42B3C-DEF8-4FA8-85EB-6FBA30790A17}"/>
              </a:ext>
            </a:extLst>
          </p:cNvPr>
          <p:cNvPicPr>
            <a:picLocks noChangeAspect="1"/>
          </p:cNvPicPr>
          <p:nvPr userDrawn="1"/>
        </p:nvPicPr>
        <p:blipFill rotWithShape="1">
          <a:blip r:embed="rId3"/>
          <a:srcRect b="31818"/>
          <a:stretch/>
        </p:blipFill>
        <p:spPr>
          <a:xfrm>
            <a:off x="10713981" y="6229350"/>
            <a:ext cx="1452258" cy="468083"/>
          </a:xfrm>
          <a:prstGeom prst="rect">
            <a:avLst/>
          </a:prstGeom>
        </p:spPr>
      </p:pic>
      <p:sp>
        <p:nvSpPr>
          <p:cNvPr id="8" name="Title 2">
            <a:extLst>
              <a:ext uri="{FF2B5EF4-FFF2-40B4-BE49-F238E27FC236}">
                <a16:creationId xmlns:a16="http://schemas.microsoft.com/office/drawing/2014/main" id="{68E8C55A-DDAE-4610-9221-2A975A935FFD}"/>
              </a:ext>
            </a:extLst>
          </p:cNvPr>
          <p:cNvSpPr>
            <a:spLocks noGrp="1"/>
          </p:cNvSpPr>
          <p:nvPr>
            <p:ph type="title"/>
          </p:nvPr>
        </p:nvSpPr>
        <p:spPr>
          <a:xfrm>
            <a:off x="677334" y="235527"/>
            <a:ext cx="9619060" cy="82018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5541423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0.emf"/><Relationship Id="rId4" Type="http://schemas.openxmlformats.org/officeDocument/2006/relationships/image" Target="../media/image9.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0" name="Rectangle 18"/>
          <p:cNvSpPr>
            <a:spLocks noGrp="1" noChangeArrowheads="1"/>
          </p:cNvSpPr>
          <p:nvPr>
            <p:ph type="title"/>
          </p:nvPr>
        </p:nvSpPr>
        <p:spPr bwMode="auto">
          <a:xfrm>
            <a:off x="844062" y="981075"/>
            <a:ext cx="797169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ctr" anchorCtr="0" compatLnSpc="1">
            <a:prstTxWarp prst="textNoShape">
              <a:avLst/>
            </a:prstTxWarp>
          </a:bodyPr>
          <a:lstStyle/>
          <a:p>
            <a:pPr lvl="0"/>
            <a:r>
              <a:rPr lang="es-ES_tradnl" altLang="en-GB"/>
              <a:t>Title</a:t>
            </a:r>
          </a:p>
        </p:txBody>
      </p:sp>
      <p:sp>
        <p:nvSpPr>
          <p:cNvPr id="4101" name="Rectangle 20"/>
          <p:cNvSpPr>
            <a:spLocks noGrp="1" noChangeArrowheads="1"/>
          </p:cNvSpPr>
          <p:nvPr>
            <p:ph type="body" idx="1"/>
          </p:nvPr>
        </p:nvSpPr>
        <p:spPr bwMode="auto">
          <a:xfrm>
            <a:off x="844062" y="1979614"/>
            <a:ext cx="1049410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s-ES_tradnl" altLang="en-GB" dirty="0"/>
          </a:p>
        </p:txBody>
      </p:sp>
      <p:sp>
        <p:nvSpPr>
          <p:cNvPr id="10" name="3 Marcador de número de diapositiva"/>
          <p:cNvSpPr>
            <a:spLocks noGrp="1"/>
          </p:cNvSpPr>
          <p:nvPr>
            <p:ph type="sldNum" sz="quarter" idx="4"/>
          </p:nvPr>
        </p:nvSpPr>
        <p:spPr bwMode="auto">
          <a:xfrm>
            <a:off x="10810632" y="6076950"/>
            <a:ext cx="603738"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200" b="1"/>
            </a:lvl1pPr>
          </a:lstStyle>
          <a:p>
            <a:fld id="{623A35DF-8538-4CBF-BFB0-A32824821ABB}" type="slidenum">
              <a:rPr lang="es-ES_tradnl" altLang="en-GB"/>
              <a:pPr/>
              <a:t>‹#›</a:t>
            </a:fld>
            <a:endParaRPr lang="es-ES_tradnl" altLang="en-GB" dirty="0"/>
          </a:p>
        </p:txBody>
      </p:sp>
    </p:spTree>
    <p:extLst>
      <p:ext uri="{BB962C8B-B14F-4D97-AF65-F5344CB8AC3E}">
        <p14:creationId xmlns:p14="http://schemas.microsoft.com/office/powerpoint/2010/main" val="2399410245"/>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rtl="0" eaLnBrk="0" fontAlgn="base" hangingPunct="0">
        <a:lnSpc>
          <a:spcPct val="80000"/>
        </a:lnSpc>
        <a:spcBef>
          <a:spcPct val="0"/>
        </a:spcBef>
        <a:spcAft>
          <a:spcPct val="0"/>
        </a:spcAft>
        <a:defRPr sz="2600">
          <a:solidFill>
            <a:srgbClr val="447D1B"/>
          </a:solidFill>
          <a:latin typeface="Arial" charset="0"/>
          <a:ea typeface="+mj-ea"/>
          <a:cs typeface="+mj-cs"/>
        </a:defRPr>
      </a:lvl1pPr>
      <a:lvl2pPr algn="l" rtl="0" eaLnBrk="0" fontAlgn="base" hangingPunct="0">
        <a:lnSpc>
          <a:spcPct val="80000"/>
        </a:lnSpc>
        <a:spcBef>
          <a:spcPct val="0"/>
        </a:spcBef>
        <a:spcAft>
          <a:spcPct val="0"/>
        </a:spcAft>
        <a:defRPr sz="2600">
          <a:solidFill>
            <a:srgbClr val="447D1B"/>
          </a:solidFill>
          <a:latin typeface="Arial" charset="0"/>
        </a:defRPr>
      </a:lvl2pPr>
      <a:lvl3pPr algn="l" rtl="0" eaLnBrk="0" fontAlgn="base" hangingPunct="0">
        <a:lnSpc>
          <a:spcPct val="80000"/>
        </a:lnSpc>
        <a:spcBef>
          <a:spcPct val="0"/>
        </a:spcBef>
        <a:spcAft>
          <a:spcPct val="0"/>
        </a:spcAft>
        <a:defRPr sz="2600">
          <a:solidFill>
            <a:srgbClr val="447D1B"/>
          </a:solidFill>
          <a:latin typeface="Arial" charset="0"/>
        </a:defRPr>
      </a:lvl3pPr>
      <a:lvl4pPr algn="l" rtl="0" eaLnBrk="0" fontAlgn="base" hangingPunct="0">
        <a:lnSpc>
          <a:spcPct val="80000"/>
        </a:lnSpc>
        <a:spcBef>
          <a:spcPct val="0"/>
        </a:spcBef>
        <a:spcAft>
          <a:spcPct val="0"/>
        </a:spcAft>
        <a:defRPr sz="2600">
          <a:solidFill>
            <a:srgbClr val="447D1B"/>
          </a:solidFill>
          <a:latin typeface="Arial" charset="0"/>
        </a:defRPr>
      </a:lvl4pPr>
      <a:lvl5pPr algn="l" rtl="0" eaLnBrk="0" fontAlgn="base" hangingPunct="0">
        <a:lnSpc>
          <a:spcPct val="80000"/>
        </a:lnSpc>
        <a:spcBef>
          <a:spcPct val="0"/>
        </a:spcBef>
        <a:spcAft>
          <a:spcPct val="0"/>
        </a:spcAft>
        <a:defRPr sz="2600">
          <a:solidFill>
            <a:srgbClr val="447D1B"/>
          </a:solidFill>
          <a:latin typeface="Arial" charset="0"/>
        </a:defRPr>
      </a:lvl5pPr>
      <a:lvl6pPr marL="457200" algn="l" rtl="0" eaLnBrk="0" fontAlgn="base" hangingPunct="0">
        <a:lnSpc>
          <a:spcPct val="80000"/>
        </a:lnSpc>
        <a:spcBef>
          <a:spcPct val="0"/>
        </a:spcBef>
        <a:spcAft>
          <a:spcPct val="0"/>
        </a:spcAft>
        <a:defRPr sz="2600">
          <a:solidFill>
            <a:srgbClr val="447D1B"/>
          </a:solidFill>
          <a:latin typeface="Arial Black" pitchFamily="34" charset="0"/>
        </a:defRPr>
      </a:lvl6pPr>
      <a:lvl7pPr marL="914400" algn="l" rtl="0" eaLnBrk="0" fontAlgn="base" hangingPunct="0">
        <a:lnSpc>
          <a:spcPct val="80000"/>
        </a:lnSpc>
        <a:spcBef>
          <a:spcPct val="0"/>
        </a:spcBef>
        <a:spcAft>
          <a:spcPct val="0"/>
        </a:spcAft>
        <a:defRPr sz="2600">
          <a:solidFill>
            <a:srgbClr val="447D1B"/>
          </a:solidFill>
          <a:latin typeface="Arial Black" pitchFamily="34" charset="0"/>
        </a:defRPr>
      </a:lvl7pPr>
      <a:lvl8pPr marL="1371600" algn="l" rtl="0" eaLnBrk="0" fontAlgn="base" hangingPunct="0">
        <a:lnSpc>
          <a:spcPct val="80000"/>
        </a:lnSpc>
        <a:spcBef>
          <a:spcPct val="0"/>
        </a:spcBef>
        <a:spcAft>
          <a:spcPct val="0"/>
        </a:spcAft>
        <a:defRPr sz="2600">
          <a:solidFill>
            <a:srgbClr val="447D1B"/>
          </a:solidFill>
          <a:latin typeface="Arial Black" pitchFamily="34" charset="0"/>
        </a:defRPr>
      </a:lvl8pPr>
      <a:lvl9pPr marL="1828800" algn="l" rtl="0" eaLnBrk="0" fontAlgn="base" hangingPunct="0">
        <a:lnSpc>
          <a:spcPct val="80000"/>
        </a:lnSpc>
        <a:spcBef>
          <a:spcPct val="0"/>
        </a:spcBef>
        <a:spcAft>
          <a:spcPct val="0"/>
        </a:spcAft>
        <a:defRPr sz="2600">
          <a:solidFill>
            <a:srgbClr val="447D1B"/>
          </a:solidFill>
          <a:latin typeface="Arial Black" pitchFamily="34" charset="0"/>
        </a:defRPr>
      </a:lvl9pPr>
    </p:titleStyle>
    <p:bodyStyle>
      <a:lvl1pPr marL="242888" indent="-242888" algn="l" rtl="0" eaLnBrk="0" fontAlgn="base" hangingPunct="0">
        <a:lnSpc>
          <a:spcPct val="110000"/>
        </a:lnSpc>
        <a:spcBef>
          <a:spcPct val="20000"/>
        </a:spcBef>
        <a:spcAft>
          <a:spcPct val="0"/>
        </a:spcAft>
        <a:buSzPct val="120000"/>
        <a:buChar char="•"/>
        <a:defRPr sz="3200">
          <a:solidFill>
            <a:srgbClr val="447D1B"/>
          </a:solidFill>
          <a:latin typeface="Arial" charset="0"/>
          <a:ea typeface="+mn-ea"/>
          <a:cs typeface="+mn-cs"/>
        </a:defRPr>
      </a:lvl1pPr>
      <a:lvl2pPr marL="668338" indent="-201613" algn="l" rtl="0" eaLnBrk="0" fontAlgn="base" hangingPunct="0">
        <a:lnSpc>
          <a:spcPct val="110000"/>
        </a:lnSpc>
        <a:spcBef>
          <a:spcPct val="20000"/>
        </a:spcBef>
        <a:spcAft>
          <a:spcPct val="0"/>
        </a:spcAft>
        <a:buChar char="–"/>
        <a:defRPr sz="2800">
          <a:solidFill>
            <a:srgbClr val="447D1B"/>
          </a:solidFill>
          <a:latin typeface="Arial" charset="0"/>
        </a:defRPr>
      </a:lvl2pPr>
      <a:lvl3pPr marL="1149350" indent="-190500" algn="l" rtl="0" eaLnBrk="0" fontAlgn="base" hangingPunct="0">
        <a:lnSpc>
          <a:spcPct val="110000"/>
        </a:lnSpc>
        <a:spcBef>
          <a:spcPct val="20000"/>
        </a:spcBef>
        <a:spcAft>
          <a:spcPct val="0"/>
        </a:spcAft>
        <a:buChar char="•"/>
        <a:defRPr sz="2400">
          <a:solidFill>
            <a:srgbClr val="447D1B"/>
          </a:solidFill>
          <a:latin typeface="Arial" charset="0"/>
        </a:defRPr>
      </a:lvl3pPr>
      <a:lvl4pPr marL="1525588" indent="-153988" algn="l" rtl="0" eaLnBrk="0" fontAlgn="base" hangingPunct="0">
        <a:lnSpc>
          <a:spcPct val="110000"/>
        </a:lnSpc>
        <a:spcBef>
          <a:spcPct val="20000"/>
        </a:spcBef>
        <a:spcAft>
          <a:spcPct val="0"/>
        </a:spcAft>
        <a:buChar char="–"/>
        <a:defRPr sz="1600">
          <a:solidFill>
            <a:srgbClr val="447D1B"/>
          </a:solidFill>
          <a:latin typeface="Arial" charset="0"/>
        </a:defRPr>
      </a:lvl4pPr>
      <a:lvl5pPr marL="2001838" indent="-196850" algn="l" rtl="0" eaLnBrk="0" fontAlgn="base" hangingPunct="0">
        <a:lnSpc>
          <a:spcPct val="110000"/>
        </a:lnSpc>
        <a:spcBef>
          <a:spcPct val="20000"/>
        </a:spcBef>
        <a:spcAft>
          <a:spcPct val="0"/>
        </a:spcAft>
        <a:buChar char="»"/>
        <a:defRPr sz="1600">
          <a:solidFill>
            <a:srgbClr val="447D1B"/>
          </a:solidFill>
          <a:latin typeface="Arial" charset="0"/>
        </a:defRPr>
      </a:lvl5pPr>
      <a:lvl6pPr marL="2459038" indent="-196850" algn="l" rtl="0" eaLnBrk="0" fontAlgn="base" hangingPunct="0">
        <a:lnSpc>
          <a:spcPct val="110000"/>
        </a:lnSpc>
        <a:spcBef>
          <a:spcPct val="20000"/>
        </a:spcBef>
        <a:spcAft>
          <a:spcPct val="0"/>
        </a:spcAft>
        <a:buChar char="»"/>
        <a:defRPr sz="1600">
          <a:solidFill>
            <a:srgbClr val="447D1B"/>
          </a:solidFill>
          <a:latin typeface="+mn-lt"/>
        </a:defRPr>
      </a:lvl6pPr>
      <a:lvl7pPr marL="2916238" indent="-196850" algn="l" rtl="0" eaLnBrk="0" fontAlgn="base" hangingPunct="0">
        <a:lnSpc>
          <a:spcPct val="110000"/>
        </a:lnSpc>
        <a:spcBef>
          <a:spcPct val="20000"/>
        </a:spcBef>
        <a:spcAft>
          <a:spcPct val="0"/>
        </a:spcAft>
        <a:buChar char="»"/>
        <a:defRPr sz="1600">
          <a:solidFill>
            <a:srgbClr val="447D1B"/>
          </a:solidFill>
          <a:latin typeface="+mn-lt"/>
        </a:defRPr>
      </a:lvl7pPr>
      <a:lvl8pPr marL="3373438" indent="-196850" algn="l" rtl="0" eaLnBrk="0" fontAlgn="base" hangingPunct="0">
        <a:lnSpc>
          <a:spcPct val="110000"/>
        </a:lnSpc>
        <a:spcBef>
          <a:spcPct val="20000"/>
        </a:spcBef>
        <a:spcAft>
          <a:spcPct val="0"/>
        </a:spcAft>
        <a:buChar char="»"/>
        <a:defRPr sz="1600">
          <a:solidFill>
            <a:srgbClr val="447D1B"/>
          </a:solidFill>
          <a:latin typeface="+mn-lt"/>
        </a:defRPr>
      </a:lvl8pPr>
      <a:lvl9pPr marL="3830638" indent="-196850" algn="l" rtl="0" eaLnBrk="0" fontAlgn="base" hangingPunct="0">
        <a:lnSpc>
          <a:spcPct val="110000"/>
        </a:lnSpc>
        <a:spcBef>
          <a:spcPct val="20000"/>
        </a:spcBef>
        <a:spcAft>
          <a:spcPct val="0"/>
        </a:spcAft>
        <a:buChar char="»"/>
        <a:defRPr sz="1600">
          <a:solidFill>
            <a:srgbClr val="447D1B"/>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25, 2023</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3642220968"/>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1"/>
            <a:ext cx="10972800" cy="1052196"/>
          </a:xfrm>
          <a:prstGeom prst="rect">
            <a:avLst/>
          </a:prstGeom>
        </p:spPr>
        <p:txBody>
          <a:bodyPr vert="horz" lIns="91440" tIns="45720" rIns="91440" bIns="0" rtlCol="0" anchor="ctr">
            <a:normAutofit/>
          </a:bodyPr>
          <a:lstStyle/>
          <a:p>
            <a:r>
              <a:rPr lang="en-US" dirty="0"/>
              <a:t>Click to edit Title</a:t>
            </a:r>
          </a:p>
        </p:txBody>
      </p:sp>
      <p:sp>
        <p:nvSpPr>
          <p:cNvPr id="3" name="Text Placeholder 2"/>
          <p:cNvSpPr>
            <a:spLocks noGrp="1"/>
          </p:cNvSpPr>
          <p:nvPr>
            <p:ph type="body" idx="1"/>
          </p:nvPr>
        </p:nvSpPr>
        <p:spPr>
          <a:xfrm>
            <a:off x="640080" y="1374458"/>
            <a:ext cx="10972800" cy="4498022"/>
          </a:xfrm>
          <a:prstGeom prst="rect">
            <a:avLst/>
          </a:prstGeom>
        </p:spPr>
        <p:txBody>
          <a:bodyPr vert="horz" lIns="91440" tIns="45720" rIns="91440" bIns="45720" rtlCol="0">
            <a:normAutofit/>
          </a:bodyPr>
          <a:lstStyle/>
          <a:p>
            <a:pPr lvl="0"/>
            <a:endParaRPr lang="en-US" dirty="0"/>
          </a:p>
        </p:txBody>
      </p:sp>
      <p:sp>
        <p:nvSpPr>
          <p:cNvPr id="6" name="Date Placeholder 3"/>
          <p:cNvSpPr>
            <a:spLocks noGrp="1"/>
          </p:cNvSpPr>
          <p:nvPr>
            <p:ph type="dt" sz="half" idx="2"/>
          </p:nvPr>
        </p:nvSpPr>
        <p:spPr>
          <a:xfrm>
            <a:off x="9064415" y="6196276"/>
            <a:ext cx="1863468" cy="365125"/>
          </a:xfrm>
          <a:prstGeom prst="rect">
            <a:avLst/>
          </a:prstGeom>
        </p:spPr>
        <p:txBody>
          <a:bodyPr vert="horz" lIns="91440" tIns="45720" rIns="0" bIns="45720" rtlCol="0" anchor="ctr"/>
          <a:lstStyle>
            <a:lvl1pPr algn="r">
              <a:defRPr sz="900">
                <a:solidFill>
                  <a:schemeClr val="tx1">
                    <a:tint val="75000"/>
                  </a:schemeClr>
                </a:solidFill>
                <a:latin typeface="Arial" charset="0"/>
                <a:ea typeface="Arial" charset="0"/>
                <a:cs typeface="Arial" charset="0"/>
              </a:defRPr>
            </a:lvl1pPr>
          </a:lstStyle>
          <a:p>
            <a:fld id="{A7A3749F-FA74-264E-A1D6-65E17B3CB8B6}" type="datetime4">
              <a:rPr lang="en-US" smtClean="0"/>
              <a:pPr/>
              <a:t>May 25, 2023</a:t>
            </a:fld>
            <a:endParaRPr lang="en-US" dirty="0"/>
          </a:p>
        </p:txBody>
      </p:sp>
      <p:sp>
        <p:nvSpPr>
          <p:cNvPr id="8" name="Slide Number Placeholder 3"/>
          <p:cNvSpPr>
            <a:spLocks noGrp="1"/>
          </p:cNvSpPr>
          <p:nvPr>
            <p:ph type="sldNum" sz="quarter" idx="4"/>
          </p:nvPr>
        </p:nvSpPr>
        <p:spPr>
          <a:xfrm>
            <a:off x="10945291" y="6196276"/>
            <a:ext cx="855572" cy="365125"/>
          </a:xfrm>
          <a:prstGeom prst="rect">
            <a:avLst/>
          </a:prstGeom>
        </p:spPr>
        <p:txBody>
          <a:bodyPr lIns="45720" anchor="ctr" anchorCtr="0"/>
          <a:lstStyle>
            <a:lvl1pPr algn="l">
              <a:defRPr sz="900" b="1" i="0">
                <a:solidFill>
                  <a:schemeClr val="tx1"/>
                </a:solidFill>
                <a:latin typeface="Arial" charset="0"/>
                <a:ea typeface="Arial" charset="0"/>
                <a:cs typeface="Arial" charset="0"/>
              </a:defRPr>
            </a:lvl1pPr>
          </a:lstStyle>
          <a:p>
            <a:r>
              <a:rPr lang="en-US" dirty="0"/>
              <a:t>| Pg. </a:t>
            </a:r>
            <a:fld id="{818D94B4-8502-5D40-8A2F-77E12E792061}" type="slidenum">
              <a:rPr lang="en-US" smtClean="0"/>
              <a:pPr/>
              <a:t>‹#›</a:t>
            </a:fld>
            <a:endParaRPr lang="en-US" dirty="0"/>
          </a:p>
        </p:txBody>
      </p:sp>
      <p:pic>
        <p:nvPicPr>
          <p:cNvPr id="9" name="Picture 8">
            <a:extLst>
              <a:ext uri="{FF2B5EF4-FFF2-40B4-BE49-F238E27FC236}">
                <a16:creationId xmlns:a16="http://schemas.microsoft.com/office/drawing/2014/main" id="{DF994ABE-5618-42FE-A2F0-B898318572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6920" y="5947198"/>
            <a:ext cx="2125960" cy="684210"/>
          </a:xfrm>
          <a:prstGeom prst="rect">
            <a:avLst/>
          </a:prstGeom>
        </p:spPr>
      </p:pic>
    </p:spTree>
    <p:extLst>
      <p:ext uri="{BB962C8B-B14F-4D97-AF65-F5344CB8AC3E}">
        <p14:creationId xmlns:p14="http://schemas.microsoft.com/office/powerpoint/2010/main" val="2740893638"/>
      </p:ext>
    </p:extLst>
  </p:cSld>
  <p:clrMap bg1="lt1" tx1="dk1" bg2="lt2" tx2="dk2" accent1="accent1" accent2="accent2" accent3="accent3" accent4="accent4" accent5="accent5" accent6="accent6" hlink="hlink" folHlink="folHlink"/>
  <p:hf hdr="0" ftr="0"/>
  <p:txStyles>
    <p:title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0E855-F648-418E-9D82-B2DB9DD68406}" type="datetimeFigureOut">
              <a:rPr lang="en-US" smtClean="0"/>
              <a:t>5/25/2023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40BE0-1315-46F9-AAE9-9CBA99AA4922}" type="slidenum">
              <a:rPr lang="en-US" smtClean="0"/>
              <a:t>‹#›</a:t>
            </a:fld>
            <a:endParaRPr lang="en-US" dirty="0"/>
          </a:p>
        </p:txBody>
      </p:sp>
    </p:spTree>
    <p:extLst>
      <p:ext uri="{BB962C8B-B14F-4D97-AF65-F5344CB8AC3E}">
        <p14:creationId xmlns:p14="http://schemas.microsoft.com/office/powerpoint/2010/main" val="2206034114"/>
      </p:ext>
    </p:extLst>
  </p:cSld>
  <p:clrMap bg1="lt1" tx1="dk1" bg2="lt2" tx2="dk2" accent1="accent1" accent2="accent2" accent3="accent3" accent4="accent4" accent5="accent5" accent6="accent6" hlink="hlink" folHlink="folHlink"/>
  <p:sldLayoutIdLst>
    <p:sldLayoutId id="2147483692"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1" y="-8467"/>
            <a:ext cx="12192000" cy="6866467"/>
            <a:chOff x="-5588841" y="-8467"/>
            <a:chExt cx="17780841"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5588841" y="3275215"/>
              <a:ext cx="775892" cy="3582785"/>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5156" y="136525"/>
            <a:ext cx="9619060" cy="1038178"/>
          </a:xfrm>
          <a:prstGeom prst="rect">
            <a:avLst/>
          </a:prstGeom>
        </p:spPr>
        <p:txBody>
          <a:bodyPr vert="horz" lIns="91440" tIns="45720" rIns="91440" bIns="45720" rtlCol="0" anchor="b">
            <a:normAutofit/>
          </a:bodyPr>
          <a:lstStyle/>
          <a:p>
            <a:r>
              <a:rPr lang="en-US"/>
              <a:t>Click to edit Master title style</a:t>
            </a:r>
          </a:p>
        </p:txBody>
      </p:sp>
      <p:sp>
        <p:nvSpPr>
          <p:cNvPr id="6" name="Slide Number Placeholder 5"/>
          <p:cNvSpPr>
            <a:spLocks noGrp="1"/>
          </p:cNvSpPr>
          <p:nvPr>
            <p:ph type="sldNum" sz="quarter" idx="4"/>
          </p:nvPr>
        </p:nvSpPr>
        <p:spPr>
          <a:xfrm>
            <a:off x="677334" y="6332308"/>
            <a:ext cx="683339" cy="365125"/>
          </a:xfrm>
          <a:prstGeom prst="rect">
            <a:avLst/>
          </a:prstGeom>
        </p:spPr>
        <p:txBody>
          <a:bodyPr vert="horz" lIns="91440" tIns="45720" rIns="91440" bIns="45720" rtlCol="0" anchor="ctr"/>
          <a:lstStyle>
            <a:lvl1pPr algn="l">
              <a:defRPr sz="1200">
                <a:solidFill>
                  <a:schemeClr val="accent1"/>
                </a:solidFill>
                <a:latin typeface="Futura Lt BT" panose="020B0402020204020303" pitchFamily="34" charset="0"/>
              </a:defRPr>
            </a:lvl1pPr>
          </a:lstStyle>
          <a:p>
            <a:fld id="{D57F1E4F-1CFF-5643-939E-217C01CDF565}" type="slidenum">
              <a:rPr lang="en-US" smtClean="0"/>
              <a:pPr/>
              <a:t>‹#›</a:t>
            </a:fld>
            <a:endParaRPr lang="en-US" dirty="0"/>
          </a:p>
        </p:txBody>
      </p:sp>
      <p:sp>
        <p:nvSpPr>
          <p:cNvPr id="11" name="Isosceles Triangle 10">
            <a:extLst>
              <a:ext uri="{FF2B5EF4-FFF2-40B4-BE49-F238E27FC236}">
                <a16:creationId xmlns:a16="http://schemas.microsoft.com/office/drawing/2014/main" id="{6321E463-E6FC-4234-9654-F1A99E27F4FF}"/>
              </a:ext>
            </a:extLst>
          </p:cNvPr>
          <p:cNvSpPr/>
          <p:nvPr userDrawn="1"/>
        </p:nvSpPr>
        <p:spPr>
          <a:xfrm>
            <a:off x="9496425" y="4187298"/>
            <a:ext cx="2695575" cy="2670701"/>
          </a:xfrm>
          <a:prstGeom prst="triangle">
            <a:avLst>
              <a:gd name="adj" fmla="val 100000"/>
            </a:avLst>
          </a:prstGeom>
          <a:solidFill>
            <a:srgbClr val="CCDEE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6EA89D34-63D8-4055-91AD-F61AFF1388F0}"/>
              </a:ext>
            </a:extLst>
          </p:cNvPr>
          <p:cNvSpPr/>
          <p:nvPr userDrawn="1"/>
        </p:nvSpPr>
        <p:spPr>
          <a:xfrm>
            <a:off x="11843556" y="4187299"/>
            <a:ext cx="348444" cy="2670701"/>
          </a:xfrm>
          <a:custGeom>
            <a:avLst/>
            <a:gdLst>
              <a:gd name="connsiteX0" fmla="*/ 531628 w 535720"/>
              <a:gd name="connsiteY0" fmla="*/ 0 h 2844209"/>
              <a:gd name="connsiteX1" fmla="*/ 0 w 535720"/>
              <a:gd name="connsiteY1" fmla="*/ 350874 h 2844209"/>
              <a:gd name="connsiteX2" fmla="*/ 398721 w 535720"/>
              <a:gd name="connsiteY2" fmla="*/ 2844209 h 2844209"/>
              <a:gd name="connsiteX3" fmla="*/ 531628 w 535720"/>
              <a:gd name="connsiteY3" fmla="*/ 2844209 h 2844209"/>
              <a:gd name="connsiteX4" fmla="*/ 531628 w 535720"/>
              <a:gd name="connsiteY4" fmla="*/ 0 h 284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20" h="2844209">
                <a:moveTo>
                  <a:pt x="531628" y="0"/>
                </a:moveTo>
                <a:lnTo>
                  <a:pt x="0" y="350874"/>
                </a:lnTo>
                <a:lnTo>
                  <a:pt x="398721" y="2844209"/>
                </a:lnTo>
                <a:lnTo>
                  <a:pt x="531628" y="2844209"/>
                </a:lnTo>
                <a:cubicBezTo>
                  <a:pt x="535172" y="1897911"/>
                  <a:pt x="538717" y="951614"/>
                  <a:pt x="531628" y="0"/>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userDrawn="1">
            <p:ph type="body" idx="1"/>
          </p:nvPr>
        </p:nvSpPr>
        <p:spPr>
          <a:xfrm>
            <a:off x="677333" y="1319696"/>
            <a:ext cx="9616883" cy="48520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5EE83B5-C34D-4972-97F0-B906DD0BC148}"/>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1"/>
                </a:solidFill>
                <a:latin typeface="Calibri Light" panose="020F0302020204030204" pitchFamily="34" charset="0"/>
                <a:cs typeface="Calibri Light" panose="020F0302020204030204" pitchFamily="34" charset="0"/>
              </a:defRPr>
            </a:lvl1pPr>
          </a:lstStyle>
          <a:p>
            <a:r>
              <a:rPr lang="en-US" dirty="0"/>
              <a:t>Dairyland System Only</a:t>
            </a:r>
          </a:p>
        </p:txBody>
      </p:sp>
      <p:pic>
        <p:nvPicPr>
          <p:cNvPr id="31" name="Picture 30">
            <a:extLst>
              <a:ext uri="{FF2B5EF4-FFF2-40B4-BE49-F238E27FC236}">
                <a16:creationId xmlns:a16="http://schemas.microsoft.com/office/drawing/2014/main" id="{4462D226-D1BB-42A8-877D-7B757476F124}"/>
              </a:ext>
            </a:extLst>
          </p:cNvPr>
          <p:cNvPicPr>
            <a:picLocks noChangeAspect="1"/>
          </p:cNvPicPr>
          <p:nvPr userDrawn="1"/>
        </p:nvPicPr>
        <p:blipFill rotWithShape="1">
          <a:blip r:embed="rId8"/>
          <a:srcRect b="31818"/>
          <a:stretch/>
        </p:blipFill>
        <p:spPr>
          <a:xfrm>
            <a:off x="10072033" y="5996217"/>
            <a:ext cx="2043297" cy="658583"/>
          </a:xfrm>
          <a:prstGeom prst="rect">
            <a:avLst/>
          </a:prstGeom>
        </p:spPr>
      </p:pic>
    </p:spTree>
    <p:extLst>
      <p:ext uri="{BB962C8B-B14F-4D97-AF65-F5344CB8AC3E}">
        <p14:creationId xmlns:p14="http://schemas.microsoft.com/office/powerpoint/2010/main" val="12441757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1" y="-8467"/>
            <a:ext cx="12192000" cy="6866467"/>
            <a:chOff x="-5588841" y="-8467"/>
            <a:chExt cx="17780841"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5588841" y="3275215"/>
              <a:ext cx="775892" cy="3582785"/>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3" y="609600"/>
            <a:ext cx="9619060" cy="1038178"/>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677334" y="6332308"/>
            <a:ext cx="683339" cy="365125"/>
          </a:xfrm>
          <a:prstGeom prst="rect">
            <a:avLst/>
          </a:prstGeom>
        </p:spPr>
        <p:txBody>
          <a:bodyPr vert="horz" lIns="91440" tIns="45720" rIns="91440" bIns="45720" rtlCol="0" anchor="ctr"/>
          <a:lstStyle>
            <a:lvl1pPr algn="l">
              <a:defRPr sz="1200">
                <a:solidFill>
                  <a:schemeClr val="accent1"/>
                </a:solidFill>
                <a:latin typeface="Futura Lt BT" panose="020B0402020204020303" pitchFamily="34" charset="0"/>
              </a:defRPr>
            </a:lvl1pPr>
          </a:lstStyle>
          <a:p>
            <a:fld id="{D57F1E4F-1CFF-5643-939E-217C01CDF565}" type="slidenum">
              <a:rPr lang="en-US" smtClean="0"/>
              <a:pPr/>
              <a:t>‹#›</a:t>
            </a:fld>
            <a:endParaRPr lang="en-US" dirty="0"/>
          </a:p>
        </p:txBody>
      </p:sp>
      <p:sp>
        <p:nvSpPr>
          <p:cNvPr id="11" name="Isosceles Triangle 10">
            <a:extLst>
              <a:ext uri="{FF2B5EF4-FFF2-40B4-BE49-F238E27FC236}">
                <a16:creationId xmlns:a16="http://schemas.microsoft.com/office/drawing/2014/main" id="{6321E463-E6FC-4234-9654-F1A99E27F4FF}"/>
              </a:ext>
            </a:extLst>
          </p:cNvPr>
          <p:cNvSpPr/>
          <p:nvPr userDrawn="1"/>
        </p:nvSpPr>
        <p:spPr>
          <a:xfrm>
            <a:off x="9496425" y="4187298"/>
            <a:ext cx="2695575" cy="2670701"/>
          </a:xfrm>
          <a:prstGeom prst="triangle">
            <a:avLst>
              <a:gd name="adj" fmla="val 100000"/>
            </a:avLst>
          </a:prstGeom>
          <a:solidFill>
            <a:srgbClr val="CCDEE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6EA89D34-63D8-4055-91AD-F61AFF1388F0}"/>
              </a:ext>
            </a:extLst>
          </p:cNvPr>
          <p:cNvSpPr/>
          <p:nvPr userDrawn="1"/>
        </p:nvSpPr>
        <p:spPr>
          <a:xfrm>
            <a:off x="11843556" y="4187299"/>
            <a:ext cx="348444" cy="2670701"/>
          </a:xfrm>
          <a:custGeom>
            <a:avLst/>
            <a:gdLst>
              <a:gd name="connsiteX0" fmla="*/ 531628 w 535720"/>
              <a:gd name="connsiteY0" fmla="*/ 0 h 2844209"/>
              <a:gd name="connsiteX1" fmla="*/ 0 w 535720"/>
              <a:gd name="connsiteY1" fmla="*/ 350874 h 2844209"/>
              <a:gd name="connsiteX2" fmla="*/ 398721 w 535720"/>
              <a:gd name="connsiteY2" fmla="*/ 2844209 h 2844209"/>
              <a:gd name="connsiteX3" fmla="*/ 531628 w 535720"/>
              <a:gd name="connsiteY3" fmla="*/ 2844209 h 2844209"/>
              <a:gd name="connsiteX4" fmla="*/ 531628 w 535720"/>
              <a:gd name="connsiteY4" fmla="*/ 0 h 284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20" h="2844209">
                <a:moveTo>
                  <a:pt x="531628" y="0"/>
                </a:moveTo>
                <a:lnTo>
                  <a:pt x="0" y="350874"/>
                </a:lnTo>
                <a:lnTo>
                  <a:pt x="398721" y="2844209"/>
                </a:lnTo>
                <a:lnTo>
                  <a:pt x="531628" y="2844209"/>
                </a:lnTo>
                <a:cubicBezTo>
                  <a:pt x="535172" y="1897911"/>
                  <a:pt x="538717" y="951614"/>
                  <a:pt x="531628" y="0"/>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userDrawn="1">
            <p:ph type="body" idx="1"/>
          </p:nvPr>
        </p:nvSpPr>
        <p:spPr>
          <a:xfrm>
            <a:off x="677333" y="1809750"/>
            <a:ext cx="9616883" cy="4361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5EE83B5-C34D-4972-97F0-B906DD0BC148}"/>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1"/>
                </a:solidFill>
                <a:latin typeface="Calibri Light" panose="020F0302020204030204" pitchFamily="34" charset="0"/>
                <a:cs typeface="Calibri Light" panose="020F0302020204030204" pitchFamily="34" charset="0"/>
              </a:defRPr>
            </a:lvl1pPr>
          </a:lstStyle>
          <a:p>
            <a:r>
              <a:rPr lang="en-US" dirty="0"/>
              <a:t>Dairyland System Only</a:t>
            </a:r>
          </a:p>
        </p:txBody>
      </p:sp>
      <p:pic>
        <p:nvPicPr>
          <p:cNvPr id="31" name="Picture 30">
            <a:extLst>
              <a:ext uri="{FF2B5EF4-FFF2-40B4-BE49-F238E27FC236}">
                <a16:creationId xmlns:a16="http://schemas.microsoft.com/office/drawing/2014/main" id="{4462D226-D1BB-42A8-877D-7B757476F124}"/>
              </a:ext>
            </a:extLst>
          </p:cNvPr>
          <p:cNvPicPr>
            <a:picLocks noChangeAspect="1"/>
          </p:cNvPicPr>
          <p:nvPr userDrawn="1"/>
        </p:nvPicPr>
        <p:blipFill rotWithShape="1">
          <a:blip r:embed="rId3"/>
          <a:srcRect b="31818"/>
          <a:stretch/>
        </p:blipFill>
        <p:spPr>
          <a:xfrm>
            <a:off x="10072033" y="5996217"/>
            <a:ext cx="2043297" cy="658583"/>
          </a:xfrm>
          <a:prstGeom prst="rect">
            <a:avLst/>
          </a:prstGeom>
        </p:spPr>
      </p:pic>
    </p:spTree>
    <p:extLst>
      <p:ext uri="{BB962C8B-B14F-4D97-AF65-F5344CB8AC3E}">
        <p14:creationId xmlns:p14="http://schemas.microsoft.com/office/powerpoint/2010/main" val="1924918460"/>
      </p:ext>
    </p:extLst>
  </p:cSld>
  <p:clrMap bg1="lt1" tx1="dk1" bg2="lt2" tx2="dk2" accent1="accent1" accent2="accent2" accent3="accent3" accent4="accent4" accent5="accent5" accent6="accent6" hlink="hlink" folHlink="folHlink"/>
  <p:sldLayoutIdLst>
    <p:sldLayoutId id="2147483704" r:id="rId1"/>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t="75185" b="17071"/>
          <a:stretch/>
        </p:blipFill>
        <p:spPr>
          <a:xfrm>
            <a:off x="-345" y="6355644"/>
            <a:ext cx="12183760" cy="530579"/>
          </a:xfrm>
          <a:prstGeom prst="rect">
            <a:avLst/>
          </a:prstGeom>
        </p:spPr>
      </p:pic>
      <p:sp>
        <p:nvSpPr>
          <p:cNvPr id="14" name="Slide Number Placeholder 5"/>
          <p:cNvSpPr>
            <a:spLocks noGrp="1"/>
          </p:cNvSpPr>
          <p:nvPr>
            <p:ph type="sldNum" sz="quarter" idx="4"/>
          </p:nvPr>
        </p:nvSpPr>
        <p:spPr>
          <a:xfrm>
            <a:off x="11582400" y="6375400"/>
            <a:ext cx="527709" cy="457200"/>
          </a:xfrm>
          <a:prstGeom prst="rect">
            <a:avLst/>
          </a:prstGeom>
        </p:spPr>
        <p:txBody>
          <a:bodyPr anchor="ctr" anchorCtr="0"/>
          <a:lstStyle>
            <a:lvl1pPr algn="r">
              <a:defRPr sz="1200" b="1">
                <a:solidFill>
                  <a:schemeClr val="tx1">
                    <a:lumMod val="60000"/>
                    <a:lumOff val="40000"/>
                  </a:schemeClr>
                </a:solidFill>
              </a:defRPr>
            </a:lvl1pPr>
          </a:lstStyle>
          <a:p>
            <a:fld id="{6DAB3F6F-6A30-410C-8DAB-3E7769D71CBC}" type="slidenum">
              <a:rPr lang="en-US" smtClean="0"/>
              <a:pPr/>
              <a:t>‹#›</a:t>
            </a:fld>
            <a:endParaRPr lang="en-US" dirty="0"/>
          </a:p>
        </p:txBody>
      </p:sp>
      <p:sp>
        <p:nvSpPr>
          <p:cNvPr id="174084" name="Rectangle 4"/>
          <p:cNvSpPr>
            <a:spLocks noGrp="1" noChangeArrowheads="1"/>
          </p:cNvSpPr>
          <p:nvPr>
            <p:ph type="title"/>
          </p:nvPr>
        </p:nvSpPr>
        <p:spPr bwMode="auto">
          <a:xfrm>
            <a:off x="609600" y="4572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74085" name="Rectangle 5"/>
          <p:cNvSpPr>
            <a:spLocks noGrp="1" noChangeArrowheads="1"/>
          </p:cNvSpPr>
          <p:nvPr>
            <p:ph type="body" idx="1"/>
          </p:nvPr>
        </p:nvSpPr>
        <p:spPr bwMode="auto">
          <a:xfrm>
            <a:off x="609600" y="1371600"/>
            <a:ext cx="10972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4087" name="Rectangle 7"/>
          <p:cNvSpPr>
            <a:spLocks noGrp="1" noChangeArrowheads="1"/>
          </p:cNvSpPr>
          <p:nvPr>
            <p:ph type="ftr" sz="quarter" idx="3"/>
          </p:nvPr>
        </p:nvSpPr>
        <p:spPr bwMode="auto">
          <a:xfrm>
            <a:off x="609600" y="5765800"/>
            <a:ext cx="38608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067">
                <a:solidFill>
                  <a:schemeClr val="tx2"/>
                </a:solidFill>
                <a:latin typeface="Calibri" pitchFamily="34" charset="0"/>
                <a:cs typeface="Calibri" pitchFamily="34" charset="0"/>
              </a:defRPr>
            </a:lvl1pPr>
          </a:lstStyle>
          <a:p>
            <a:endParaRPr lang="en-US" dirty="0"/>
          </a:p>
        </p:txBody>
      </p:sp>
      <p:sp>
        <p:nvSpPr>
          <p:cNvPr id="16" name="Date Placeholder 3"/>
          <p:cNvSpPr txBox="1">
            <a:spLocks/>
          </p:cNvSpPr>
          <p:nvPr/>
        </p:nvSpPr>
        <p:spPr>
          <a:xfrm rot="16200000">
            <a:off x="10803121" y="1125721"/>
            <a:ext cx="2362203" cy="415559"/>
          </a:xfrm>
          <a:prstGeom prst="rect">
            <a:avLst/>
          </a:prstGeom>
        </p:spPr>
        <p:txBody>
          <a:bodyPr vert="horz" lIns="121920" tIns="60960" rIns="121920" bIns="6096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67" dirty="0"/>
              <a:t>©2019 CliftonLarsonAllen LLP</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1" y="6400800"/>
            <a:ext cx="407855" cy="411371"/>
          </a:xfrm>
          <a:prstGeom prst="rect">
            <a:avLst/>
          </a:prstGeom>
        </p:spPr>
      </p:pic>
      <p:sp>
        <p:nvSpPr>
          <p:cNvPr id="2" name="TextBox 1"/>
          <p:cNvSpPr txBox="1"/>
          <p:nvPr userDrawn="1"/>
        </p:nvSpPr>
        <p:spPr>
          <a:xfrm>
            <a:off x="1059534" y="6434254"/>
            <a:ext cx="5474353"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effectLst/>
                <a:latin typeface="+mn-lt"/>
                <a:ea typeface="+mn-ea"/>
                <a:cs typeface="+mn-cs"/>
              </a:rPr>
              <a:t>Create Opportunities</a:t>
            </a:r>
            <a:endParaRPr lang="en-US" sz="1467" b="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77091812"/>
      </p:ext>
    </p:extLst>
  </p:cSld>
  <p:clrMap bg1="lt1" tx1="dk1" bg2="lt2" tx2="dk2" accent1="accent1" accent2="accent2" accent3="accent3" accent4="accent4" accent5="accent5" accent6="accent6" hlink="hlink" folHlink="folHlink"/>
  <p:sldLayoutIdLst>
    <p:sldLayoutId id="2147483706" r:id="rId1"/>
    <p:sldLayoutId id="2147483709" r:id="rId2"/>
  </p:sldLayoutIdLst>
  <p:hf hdr="0" ftr="0" dt="0"/>
  <p:txStyles>
    <p:titleStyle>
      <a:lvl1pPr algn="l" rtl="0" eaLnBrk="1" fontAlgn="base" hangingPunct="1">
        <a:spcBef>
          <a:spcPct val="0"/>
        </a:spcBef>
        <a:spcAft>
          <a:spcPct val="0"/>
        </a:spcAft>
        <a:defRPr sz="4000" b="1">
          <a:solidFill>
            <a:srgbClr val="819F3D"/>
          </a:solidFill>
          <a:latin typeface="Calibri" pitchFamily="34"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p:titleStyle>
    <p:bodyStyle>
      <a:lvl1pPr marL="457189" indent="-457189" algn="l" rtl="0" eaLnBrk="1" fontAlgn="base" hangingPunct="1">
        <a:spcBef>
          <a:spcPct val="20000"/>
        </a:spcBef>
        <a:spcAft>
          <a:spcPct val="0"/>
        </a:spcAft>
        <a:buChar char="•"/>
        <a:defRPr sz="3733">
          <a:solidFill>
            <a:srgbClr val="414142"/>
          </a:solidFill>
          <a:latin typeface="Calibri" pitchFamily="34" charset="0"/>
          <a:ea typeface="+mn-ea"/>
          <a:cs typeface="Calibri" pitchFamily="34" charset="0"/>
        </a:defRPr>
      </a:lvl1pPr>
      <a:lvl2pPr marL="990575" indent="-380990" algn="l" rtl="0" eaLnBrk="1" fontAlgn="base" hangingPunct="1">
        <a:spcBef>
          <a:spcPct val="20000"/>
        </a:spcBef>
        <a:spcAft>
          <a:spcPct val="0"/>
        </a:spcAft>
        <a:buChar char="–"/>
        <a:defRPr sz="3200">
          <a:solidFill>
            <a:srgbClr val="414142"/>
          </a:solidFill>
          <a:latin typeface="Calibri" pitchFamily="34" charset="0"/>
          <a:ea typeface="+mn-ea"/>
          <a:cs typeface="Calibri" pitchFamily="34" charset="0"/>
        </a:defRPr>
      </a:lvl2pPr>
      <a:lvl3pPr marL="1523962" indent="-304792" algn="l" rtl="0" eaLnBrk="1" fontAlgn="base" hangingPunct="1">
        <a:spcBef>
          <a:spcPct val="20000"/>
        </a:spcBef>
        <a:spcAft>
          <a:spcPct val="0"/>
        </a:spcAft>
        <a:buSzPct val="85000"/>
        <a:buFont typeface="Arial Narrow" pitchFamily="1" charset="0"/>
        <a:buChar char="◊"/>
        <a:defRPr sz="2667">
          <a:solidFill>
            <a:srgbClr val="414142"/>
          </a:solidFill>
          <a:latin typeface="Calibri" pitchFamily="34" charset="0"/>
          <a:ea typeface="+mn-ea"/>
          <a:cs typeface="Calibri" pitchFamily="34" charset="0"/>
        </a:defRPr>
      </a:lvl3pPr>
      <a:lvl4pPr marL="2133547" indent="-304792" algn="l" rtl="0" eaLnBrk="1" fontAlgn="base" hangingPunct="1">
        <a:spcBef>
          <a:spcPct val="20000"/>
        </a:spcBef>
        <a:spcAft>
          <a:spcPct val="0"/>
        </a:spcAft>
        <a:buChar char="•"/>
        <a:defRPr>
          <a:solidFill>
            <a:srgbClr val="414142"/>
          </a:solidFill>
          <a:latin typeface="Calibri" pitchFamily="34" charset="0"/>
          <a:ea typeface="+mn-ea"/>
          <a:cs typeface="Calibri" pitchFamily="34" charset="0"/>
        </a:defRPr>
      </a:lvl4pPr>
      <a:lvl5pPr marL="2743131" indent="-304792" algn="l" rtl="0" eaLnBrk="1" fontAlgn="base" hangingPunct="1">
        <a:spcBef>
          <a:spcPct val="20000"/>
        </a:spcBef>
        <a:spcAft>
          <a:spcPct val="0"/>
        </a:spcAft>
        <a:buFont typeface="Arial" charset="0"/>
        <a:buChar char="–"/>
        <a:defRPr>
          <a:solidFill>
            <a:srgbClr val="414142"/>
          </a:solidFill>
          <a:latin typeface="Calibri" pitchFamily="34" charset="0"/>
          <a:ea typeface="+mn-ea"/>
          <a:cs typeface="Calibri" pitchFamily="34" charset="0"/>
        </a:defRPr>
      </a:lvl5pPr>
      <a:lvl6pPr marL="3352716" indent="-304792" algn="l" rtl="0" eaLnBrk="1" fontAlgn="base" hangingPunct="1">
        <a:spcBef>
          <a:spcPct val="20000"/>
        </a:spcBef>
        <a:spcAft>
          <a:spcPct val="0"/>
        </a:spcAft>
        <a:buFont typeface="Arial" charset="0"/>
        <a:buChar char="–"/>
        <a:defRPr>
          <a:solidFill>
            <a:schemeClr val="tx1"/>
          </a:solidFill>
          <a:latin typeface="+mn-lt"/>
          <a:ea typeface="+mn-ea"/>
        </a:defRPr>
      </a:lvl6pPr>
      <a:lvl7pPr marL="3962301" indent="-304792" algn="l" rtl="0" eaLnBrk="1" fontAlgn="base" hangingPunct="1">
        <a:spcBef>
          <a:spcPct val="20000"/>
        </a:spcBef>
        <a:spcAft>
          <a:spcPct val="0"/>
        </a:spcAft>
        <a:buFont typeface="Arial" charset="0"/>
        <a:buChar char="–"/>
        <a:defRPr>
          <a:solidFill>
            <a:schemeClr val="tx1"/>
          </a:solidFill>
          <a:latin typeface="+mn-lt"/>
          <a:ea typeface="+mn-ea"/>
        </a:defRPr>
      </a:lvl7pPr>
      <a:lvl8pPr marL="4571886" indent="-304792" algn="l" rtl="0" eaLnBrk="1" fontAlgn="base" hangingPunct="1">
        <a:spcBef>
          <a:spcPct val="20000"/>
        </a:spcBef>
        <a:spcAft>
          <a:spcPct val="0"/>
        </a:spcAft>
        <a:buFont typeface="Arial" charset="0"/>
        <a:buChar char="–"/>
        <a:defRPr>
          <a:solidFill>
            <a:schemeClr val="tx1"/>
          </a:solidFill>
          <a:latin typeface="+mn-lt"/>
          <a:ea typeface="+mn-ea"/>
        </a:defRPr>
      </a:lvl8pPr>
      <a:lvl9pPr marL="5181470" indent="-304792"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352418"/>
            <a:ext cx="12192000" cy="505591"/>
          </a:xfrm>
          <a:prstGeom prst="rect">
            <a:avLst/>
          </a:prstGeom>
          <a:solidFill>
            <a:srgbClr val="C8712D"/>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ヒラギノ角ゴ Pro W3" pitchFamily="1" charset="-128"/>
            </a:endParaRPr>
          </a:p>
        </p:txBody>
      </p:sp>
      <p:sp>
        <p:nvSpPr>
          <p:cNvPr id="14" name="Slide Number Placeholder 5"/>
          <p:cNvSpPr>
            <a:spLocks noGrp="1"/>
          </p:cNvSpPr>
          <p:nvPr>
            <p:ph type="sldNum" sz="quarter" idx="4"/>
          </p:nvPr>
        </p:nvSpPr>
        <p:spPr>
          <a:xfrm>
            <a:off x="11379202" y="6375400"/>
            <a:ext cx="730913" cy="457200"/>
          </a:xfrm>
          <a:prstGeom prst="rect">
            <a:avLst/>
          </a:prstGeom>
        </p:spPr>
        <p:txBody>
          <a:bodyPr anchor="ctr" anchorCtr="0"/>
          <a:lstStyle>
            <a:lvl1pPr algn="r">
              <a:defRPr sz="1200" b="1">
                <a:solidFill>
                  <a:schemeClr val="bg1"/>
                </a:solidFill>
              </a:defRPr>
            </a:lvl1pPr>
          </a:lstStyle>
          <a:p>
            <a:fld id="{6DAB3F6F-6A30-410C-8DAB-3E7769D71CBC}" type="slidenum">
              <a:rPr lang="en-US" smtClean="0"/>
              <a:pPr/>
              <a:t>‹#›</a:t>
            </a:fld>
            <a:endParaRPr lang="en-US" dirty="0"/>
          </a:p>
        </p:txBody>
      </p:sp>
      <p:sp>
        <p:nvSpPr>
          <p:cNvPr id="174084" name="Rectangle 4"/>
          <p:cNvSpPr>
            <a:spLocks noGrp="1" noChangeArrowheads="1"/>
          </p:cNvSpPr>
          <p:nvPr>
            <p:ph type="title"/>
          </p:nvPr>
        </p:nvSpPr>
        <p:spPr bwMode="auto">
          <a:xfrm>
            <a:off x="609600" y="45720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74085" name="Rectangle 5"/>
          <p:cNvSpPr>
            <a:spLocks noGrp="1" noChangeArrowheads="1"/>
          </p:cNvSpPr>
          <p:nvPr>
            <p:ph type="body" idx="1"/>
          </p:nvPr>
        </p:nvSpPr>
        <p:spPr bwMode="auto">
          <a:xfrm>
            <a:off x="609600" y="1371600"/>
            <a:ext cx="10972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4087" name="Rectangle 7"/>
          <p:cNvSpPr>
            <a:spLocks noGrp="1" noChangeArrowheads="1"/>
          </p:cNvSpPr>
          <p:nvPr>
            <p:ph type="ftr" sz="quarter" idx="3"/>
          </p:nvPr>
        </p:nvSpPr>
        <p:spPr bwMode="auto">
          <a:xfrm>
            <a:off x="609600" y="5765800"/>
            <a:ext cx="38608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067">
                <a:solidFill>
                  <a:schemeClr val="tx2"/>
                </a:solidFill>
                <a:latin typeface="Calibri" pitchFamily="34" charset="0"/>
                <a:cs typeface="Calibri" pitchFamily="34" charset="0"/>
              </a:defRPr>
            </a:lvl1pPr>
          </a:lstStyle>
          <a:p>
            <a:endParaRPr lang="en-US" dirty="0"/>
          </a:p>
        </p:txBody>
      </p:sp>
      <p:sp>
        <p:nvSpPr>
          <p:cNvPr id="174089" name="Rectangle 9"/>
          <p:cNvSpPr>
            <a:spLocks noChangeArrowheads="1"/>
          </p:cNvSpPr>
          <p:nvPr/>
        </p:nvSpPr>
        <p:spPr bwMode="auto">
          <a:xfrm>
            <a:off x="0" y="0"/>
            <a:ext cx="12192000" cy="6858000"/>
          </a:xfrm>
          <a:prstGeom prst="rect">
            <a:avLst/>
          </a:prstGeom>
          <a:noFill/>
          <a:ln w="9525">
            <a:solidFill>
              <a:schemeClr val="tx1"/>
            </a:solidFill>
            <a:miter lim="800000"/>
            <a:headEnd/>
            <a:tailEnd/>
          </a:ln>
          <a:effectLst/>
        </p:spPr>
        <p:txBody>
          <a:bodyPr wrap="none" anchor="ctr"/>
          <a:lstStyle/>
          <a:p>
            <a:endParaRPr lang="en-US" sz="2400" dirty="0"/>
          </a:p>
        </p:txBody>
      </p:sp>
      <p:sp>
        <p:nvSpPr>
          <p:cNvPr id="16" name="Date Placeholder 3"/>
          <p:cNvSpPr txBox="1">
            <a:spLocks/>
          </p:cNvSpPr>
          <p:nvPr/>
        </p:nvSpPr>
        <p:spPr>
          <a:xfrm rot="16200000">
            <a:off x="10803121" y="1125725"/>
            <a:ext cx="2362203" cy="415559"/>
          </a:xfrm>
          <a:prstGeom prst="rect">
            <a:avLst/>
          </a:prstGeom>
        </p:spPr>
        <p:txBody>
          <a:bodyPr vert="horz" lIns="121920" tIns="60960" rIns="121920" bIns="6096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67" dirty="0"/>
              <a:t>©2018 CliftonLarsonAllen LLP</a:t>
            </a:r>
          </a:p>
        </p:txBody>
      </p:sp>
      <p:sp>
        <p:nvSpPr>
          <p:cNvPr id="9" name="Pentagon 8"/>
          <p:cNvSpPr/>
          <p:nvPr userDrawn="1"/>
        </p:nvSpPr>
        <p:spPr bwMode="auto">
          <a:xfrm>
            <a:off x="0" y="6352418"/>
            <a:ext cx="1320800" cy="505591"/>
          </a:xfrm>
          <a:prstGeom prst="homePlate">
            <a:avLst>
              <a:gd name="adj" fmla="val 26787"/>
            </a:avLst>
          </a:prstGeom>
          <a:solidFill>
            <a:srgbClr val="1F80B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ヒラギノ角ゴ Pro W3" pitchFamily="1" charset="-128"/>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401" y="6427280"/>
            <a:ext cx="464000" cy="351000"/>
          </a:xfrm>
          <a:prstGeom prst="rect">
            <a:avLst/>
          </a:prstGeom>
        </p:spPr>
      </p:pic>
    </p:spTree>
    <p:extLst>
      <p:ext uri="{BB962C8B-B14F-4D97-AF65-F5344CB8AC3E}">
        <p14:creationId xmlns:p14="http://schemas.microsoft.com/office/powerpoint/2010/main" val="1554661301"/>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rtl="0" eaLnBrk="1" fontAlgn="base" hangingPunct="1">
        <a:spcBef>
          <a:spcPct val="0"/>
        </a:spcBef>
        <a:spcAft>
          <a:spcPct val="0"/>
        </a:spcAft>
        <a:defRPr sz="4000" b="1">
          <a:solidFill>
            <a:srgbClr val="819F3D"/>
          </a:solidFill>
          <a:latin typeface="Calibri" pitchFamily="34"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0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278"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p:titleStyle>
    <p:bodyStyle>
      <a:lvl1pPr marL="457177" indent="-457177" algn="l" rtl="0" eaLnBrk="1" fontAlgn="base" hangingPunct="1">
        <a:spcBef>
          <a:spcPct val="20000"/>
        </a:spcBef>
        <a:spcAft>
          <a:spcPct val="0"/>
        </a:spcAft>
        <a:buChar char="•"/>
        <a:defRPr sz="3733">
          <a:solidFill>
            <a:srgbClr val="414142"/>
          </a:solidFill>
          <a:latin typeface="Calibri" pitchFamily="34" charset="0"/>
          <a:ea typeface="+mn-ea"/>
          <a:cs typeface="Calibri" pitchFamily="34" charset="0"/>
        </a:defRPr>
      </a:lvl1pPr>
      <a:lvl2pPr marL="990551" indent="-380982" algn="l" rtl="0" eaLnBrk="1" fontAlgn="base" hangingPunct="1">
        <a:spcBef>
          <a:spcPct val="20000"/>
        </a:spcBef>
        <a:spcAft>
          <a:spcPct val="0"/>
        </a:spcAft>
        <a:buChar char="–"/>
        <a:defRPr sz="3200">
          <a:solidFill>
            <a:srgbClr val="414142"/>
          </a:solidFill>
          <a:latin typeface="Calibri" pitchFamily="34" charset="0"/>
          <a:ea typeface="+mn-ea"/>
          <a:cs typeface="Calibri" pitchFamily="34" charset="0"/>
        </a:defRPr>
      </a:lvl2pPr>
      <a:lvl3pPr marL="1523923" indent="-304784" algn="l" rtl="0" eaLnBrk="1" fontAlgn="base" hangingPunct="1">
        <a:spcBef>
          <a:spcPct val="20000"/>
        </a:spcBef>
        <a:spcAft>
          <a:spcPct val="0"/>
        </a:spcAft>
        <a:buSzPct val="85000"/>
        <a:buFont typeface="Arial Narrow" pitchFamily="1" charset="0"/>
        <a:buChar char="◊"/>
        <a:defRPr sz="2667">
          <a:solidFill>
            <a:srgbClr val="414142"/>
          </a:solidFill>
          <a:latin typeface="Calibri" pitchFamily="34" charset="0"/>
          <a:ea typeface="+mn-ea"/>
          <a:cs typeface="Calibri" pitchFamily="34" charset="0"/>
        </a:defRPr>
      </a:lvl3pPr>
      <a:lvl4pPr marL="2133493" indent="-304784" algn="l" rtl="0" eaLnBrk="1" fontAlgn="base" hangingPunct="1">
        <a:spcBef>
          <a:spcPct val="20000"/>
        </a:spcBef>
        <a:spcAft>
          <a:spcPct val="0"/>
        </a:spcAft>
        <a:buChar char="•"/>
        <a:defRPr>
          <a:solidFill>
            <a:srgbClr val="414142"/>
          </a:solidFill>
          <a:latin typeface="Calibri" pitchFamily="34" charset="0"/>
          <a:ea typeface="+mn-ea"/>
          <a:cs typeface="Calibri" pitchFamily="34" charset="0"/>
        </a:defRPr>
      </a:lvl4pPr>
      <a:lvl5pPr marL="2743063" indent="-304784" algn="l" rtl="0" eaLnBrk="1" fontAlgn="base" hangingPunct="1">
        <a:spcBef>
          <a:spcPct val="20000"/>
        </a:spcBef>
        <a:spcAft>
          <a:spcPct val="0"/>
        </a:spcAft>
        <a:buFont typeface="Arial" charset="0"/>
        <a:buChar char="–"/>
        <a:defRPr>
          <a:solidFill>
            <a:srgbClr val="414142"/>
          </a:solidFill>
          <a:latin typeface="Calibri" pitchFamily="34" charset="0"/>
          <a:ea typeface="+mn-ea"/>
          <a:cs typeface="Calibri" pitchFamily="34" charset="0"/>
        </a:defRPr>
      </a:lvl5pPr>
      <a:lvl6pPr marL="3352632" indent="-304784" algn="l" rtl="0" eaLnBrk="1" fontAlgn="base" hangingPunct="1">
        <a:spcBef>
          <a:spcPct val="20000"/>
        </a:spcBef>
        <a:spcAft>
          <a:spcPct val="0"/>
        </a:spcAft>
        <a:buFont typeface="Arial" charset="0"/>
        <a:buChar char="–"/>
        <a:defRPr>
          <a:solidFill>
            <a:schemeClr val="tx1"/>
          </a:solidFill>
          <a:latin typeface="+mn-lt"/>
          <a:ea typeface="+mn-ea"/>
        </a:defRPr>
      </a:lvl6pPr>
      <a:lvl7pPr marL="3962202" indent="-304784" algn="l" rtl="0" eaLnBrk="1" fontAlgn="base" hangingPunct="1">
        <a:spcBef>
          <a:spcPct val="20000"/>
        </a:spcBef>
        <a:spcAft>
          <a:spcPct val="0"/>
        </a:spcAft>
        <a:buFont typeface="Arial" charset="0"/>
        <a:buChar char="–"/>
        <a:defRPr>
          <a:solidFill>
            <a:schemeClr val="tx1"/>
          </a:solidFill>
          <a:latin typeface="+mn-lt"/>
          <a:ea typeface="+mn-ea"/>
        </a:defRPr>
      </a:lvl7pPr>
      <a:lvl8pPr marL="4571771" indent="-304784" algn="l" rtl="0" eaLnBrk="1" fontAlgn="base" hangingPunct="1">
        <a:spcBef>
          <a:spcPct val="20000"/>
        </a:spcBef>
        <a:spcAft>
          <a:spcPct val="0"/>
        </a:spcAft>
        <a:buFont typeface="Arial" charset="0"/>
        <a:buChar char="–"/>
        <a:defRPr>
          <a:solidFill>
            <a:schemeClr val="tx1"/>
          </a:solidFill>
          <a:latin typeface="+mn-lt"/>
          <a:ea typeface="+mn-ea"/>
        </a:defRPr>
      </a:lvl8pPr>
      <a:lvl9pPr marL="5181341" indent="-304784"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41.png"/><Relationship Id="rId10" Type="http://schemas.openxmlformats.org/officeDocument/2006/relationships/image" Target="../media/image67.svg"/><Relationship Id="rId4" Type="http://schemas.openxmlformats.org/officeDocument/2006/relationships/image" Target="../media/image40.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 Id="rId5" Type="http://schemas.openxmlformats.org/officeDocument/2006/relationships/image" Target="../media/image79.emf"/><Relationship Id="rId4" Type="http://schemas.openxmlformats.org/officeDocument/2006/relationships/image" Target="../media/image78.emf"/></Relationships>
</file>

<file path=ppt/slides/_rels/slide3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717032"/>
            <a:ext cx="1219200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3800" baseline="0">
                <a:solidFill>
                  <a:schemeClr val="bg1"/>
                </a:solidFill>
                <a:latin typeface="Arial" charset="0"/>
                <a:ea typeface="+mj-ea"/>
                <a:cs typeface="+mj-cs"/>
              </a:defRPr>
            </a:lvl1pPr>
            <a:lvl2pPr algn="l" rtl="0" eaLnBrk="0" fontAlgn="base" hangingPunct="0">
              <a:lnSpc>
                <a:spcPct val="80000"/>
              </a:lnSpc>
              <a:spcBef>
                <a:spcPct val="0"/>
              </a:spcBef>
              <a:spcAft>
                <a:spcPct val="0"/>
              </a:spcAft>
              <a:defRPr sz="2600">
                <a:solidFill>
                  <a:srgbClr val="447D1B"/>
                </a:solidFill>
                <a:latin typeface="Arial" charset="0"/>
              </a:defRPr>
            </a:lvl2pPr>
            <a:lvl3pPr algn="l" rtl="0" eaLnBrk="0" fontAlgn="base" hangingPunct="0">
              <a:lnSpc>
                <a:spcPct val="80000"/>
              </a:lnSpc>
              <a:spcBef>
                <a:spcPct val="0"/>
              </a:spcBef>
              <a:spcAft>
                <a:spcPct val="0"/>
              </a:spcAft>
              <a:defRPr sz="2600">
                <a:solidFill>
                  <a:srgbClr val="447D1B"/>
                </a:solidFill>
                <a:latin typeface="Arial" charset="0"/>
              </a:defRPr>
            </a:lvl3pPr>
            <a:lvl4pPr algn="l" rtl="0" eaLnBrk="0" fontAlgn="base" hangingPunct="0">
              <a:lnSpc>
                <a:spcPct val="80000"/>
              </a:lnSpc>
              <a:spcBef>
                <a:spcPct val="0"/>
              </a:spcBef>
              <a:spcAft>
                <a:spcPct val="0"/>
              </a:spcAft>
              <a:defRPr sz="2600">
                <a:solidFill>
                  <a:srgbClr val="447D1B"/>
                </a:solidFill>
                <a:latin typeface="Arial" charset="0"/>
              </a:defRPr>
            </a:lvl4pPr>
            <a:lvl5pPr algn="l" rtl="0" eaLnBrk="0" fontAlgn="base" hangingPunct="0">
              <a:lnSpc>
                <a:spcPct val="80000"/>
              </a:lnSpc>
              <a:spcBef>
                <a:spcPct val="0"/>
              </a:spcBef>
              <a:spcAft>
                <a:spcPct val="0"/>
              </a:spcAft>
              <a:defRPr sz="2600">
                <a:solidFill>
                  <a:srgbClr val="447D1B"/>
                </a:solidFill>
                <a:latin typeface="Arial" charset="0"/>
              </a:defRPr>
            </a:lvl5pPr>
            <a:lvl6pPr marL="457200" algn="l" rtl="0" eaLnBrk="0" fontAlgn="base" hangingPunct="0">
              <a:lnSpc>
                <a:spcPct val="80000"/>
              </a:lnSpc>
              <a:spcBef>
                <a:spcPct val="0"/>
              </a:spcBef>
              <a:spcAft>
                <a:spcPct val="0"/>
              </a:spcAft>
              <a:defRPr sz="2600">
                <a:solidFill>
                  <a:srgbClr val="447D1B"/>
                </a:solidFill>
                <a:latin typeface="Arial Black" pitchFamily="34" charset="0"/>
              </a:defRPr>
            </a:lvl6pPr>
            <a:lvl7pPr marL="914400" algn="l" rtl="0" eaLnBrk="0" fontAlgn="base" hangingPunct="0">
              <a:lnSpc>
                <a:spcPct val="80000"/>
              </a:lnSpc>
              <a:spcBef>
                <a:spcPct val="0"/>
              </a:spcBef>
              <a:spcAft>
                <a:spcPct val="0"/>
              </a:spcAft>
              <a:defRPr sz="2600">
                <a:solidFill>
                  <a:srgbClr val="447D1B"/>
                </a:solidFill>
                <a:latin typeface="Arial Black" pitchFamily="34" charset="0"/>
              </a:defRPr>
            </a:lvl7pPr>
            <a:lvl8pPr marL="1371600" algn="l" rtl="0" eaLnBrk="0" fontAlgn="base" hangingPunct="0">
              <a:lnSpc>
                <a:spcPct val="80000"/>
              </a:lnSpc>
              <a:spcBef>
                <a:spcPct val="0"/>
              </a:spcBef>
              <a:spcAft>
                <a:spcPct val="0"/>
              </a:spcAft>
              <a:defRPr sz="2600">
                <a:solidFill>
                  <a:srgbClr val="447D1B"/>
                </a:solidFill>
                <a:latin typeface="Arial Black" pitchFamily="34" charset="0"/>
              </a:defRPr>
            </a:lvl8pPr>
            <a:lvl9pPr marL="1828800" algn="l" rtl="0" eaLnBrk="0" fontAlgn="base" hangingPunct="0">
              <a:lnSpc>
                <a:spcPct val="80000"/>
              </a:lnSpc>
              <a:spcBef>
                <a:spcPct val="0"/>
              </a:spcBef>
              <a:spcAft>
                <a:spcPct val="0"/>
              </a:spcAft>
              <a:defRPr sz="2600">
                <a:solidFill>
                  <a:srgbClr val="447D1B"/>
                </a:solidFill>
                <a:latin typeface="Arial Black" pitchFamily="34" charset="0"/>
              </a:defRPr>
            </a:lvl9pPr>
          </a:lstStyle>
          <a:p>
            <a:r>
              <a:rPr lang="en-US" sz="2800" kern="0" dirty="0"/>
              <a:t>Ashland High School</a:t>
            </a:r>
          </a:p>
          <a:p>
            <a:r>
              <a:rPr lang="en-US" sz="2400" kern="0" dirty="0"/>
              <a:t>May 13, 2023</a:t>
            </a:r>
          </a:p>
        </p:txBody>
      </p:sp>
      <p:sp>
        <p:nvSpPr>
          <p:cNvPr id="5" name="TextBox 4"/>
          <p:cNvSpPr txBox="1"/>
          <p:nvPr/>
        </p:nvSpPr>
        <p:spPr>
          <a:xfrm>
            <a:off x="0" y="1290380"/>
            <a:ext cx="12192000" cy="1908215"/>
          </a:xfrm>
          <a:prstGeom prst="rect">
            <a:avLst/>
          </a:prstGeom>
          <a:noFill/>
        </p:spPr>
        <p:txBody>
          <a:bodyPr wrap="square" rtlCol="0">
            <a:spAutoFit/>
          </a:bodyPr>
          <a:lstStyle/>
          <a:p>
            <a:pPr algn="ctr"/>
            <a:endParaRPr lang="en-US" sz="4000" kern="0" dirty="0">
              <a:solidFill>
                <a:srgbClr val="FFFFFF"/>
              </a:solidFill>
              <a:latin typeface="Arial" charset="0"/>
              <a:ea typeface="+mj-ea"/>
              <a:cs typeface="+mj-cs"/>
            </a:endParaRPr>
          </a:p>
          <a:p>
            <a:pPr algn="ctr"/>
            <a:r>
              <a:rPr lang="en-US" sz="4000" kern="0" dirty="0">
                <a:solidFill>
                  <a:srgbClr val="FFFFFF"/>
                </a:solidFill>
                <a:latin typeface="Arial" charset="0"/>
                <a:ea typeface="+mj-ea"/>
                <a:cs typeface="+mj-cs"/>
              </a:rPr>
              <a:t>2023 Annual Meeting</a:t>
            </a:r>
          </a:p>
          <a:p>
            <a:pPr algn="ctr"/>
            <a:endParaRPr lang="en-US" sz="3800" kern="0" dirty="0">
              <a:solidFill>
                <a:srgbClr val="FFFFFF"/>
              </a:solidFill>
              <a:latin typeface="Arial" charset="0"/>
              <a:ea typeface="+mj-ea"/>
              <a:cs typeface="+mj-cs"/>
            </a:endParaRPr>
          </a:p>
        </p:txBody>
      </p:sp>
      <p:pic>
        <p:nvPicPr>
          <p:cNvPr id="7" name="Picture 6">
            <a:extLst>
              <a:ext uri="{FF2B5EF4-FFF2-40B4-BE49-F238E27FC236}">
                <a16:creationId xmlns:a16="http://schemas.microsoft.com/office/drawing/2014/main" id="{DDD2D58E-AF85-5E3D-F0CB-3C942D76D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20" y="5083304"/>
            <a:ext cx="5195739" cy="1754326"/>
          </a:xfrm>
          <a:prstGeom prst="rect">
            <a:avLst/>
          </a:prstGeom>
        </p:spPr>
      </p:pic>
    </p:spTree>
    <p:extLst>
      <p:ext uri="{BB962C8B-B14F-4D97-AF65-F5344CB8AC3E}">
        <p14:creationId xmlns:p14="http://schemas.microsoft.com/office/powerpoint/2010/main" val="154027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C4D28E-FCA4-4C37-ACF8-3A7E7920AED2}"/>
              </a:ext>
            </a:extLst>
          </p:cNvPr>
          <p:cNvSpPr>
            <a:spLocks noGrp="1"/>
          </p:cNvSpPr>
          <p:nvPr>
            <p:ph type="title"/>
          </p:nvPr>
        </p:nvSpPr>
        <p:spPr/>
        <p:txBody>
          <a:bodyPr/>
          <a:lstStyle/>
          <a:p>
            <a:r>
              <a:rPr lang="en-US" dirty="0"/>
              <a:t>Prioritizing Reliability</a:t>
            </a:r>
          </a:p>
        </p:txBody>
      </p:sp>
      <p:sp>
        <p:nvSpPr>
          <p:cNvPr id="6" name="Content Placeholder 5">
            <a:extLst>
              <a:ext uri="{FF2B5EF4-FFF2-40B4-BE49-F238E27FC236}">
                <a16:creationId xmlns:a16="http://schemas.microsoft.com/office/drawing/2014/main" id="{069DEB16-06BA-4F4D-9932-643EA3AF5673}"/>
              </a:ext>
            </a:extLst>
          </p:cNvPr>
          <p:cNvSpPr>
            <a:spLocks noGrp="1"/>
          </p:cNvSpPr>
          <p:nvPr>
            <p:ph idx="1"/>
          </p:nvPr>
        </p:nvSpPr>
        <p:spPr>
          <a:xfrm>
            <a:off x="677333" y="1480262"/>
            <a:ext cx="9616883" cy="4852046"/>
          </a:xfrm>
        </p:spPr>
        <p:txBody>
          <a:bodyPr vert="horz" lIns="91440" tIns="45720" rIns="91440" bIns="45720" rtlCol="0" anchor="t">
            <a:normAutofit fontScale="85000" lnSpcReduction="10000"/>
          </a:bodyPr>
          <a:lstStyle/>
          <a:p>
            <a:r>
              <a:rPr lang="en-US" dirty="0"/>
              <a:t>Keep the lights on </a:t>
            </a:r>
          </a:p>
          <a:p>
            <a:endParaRPr lang="en-US" dirty="0"/>
          </a:p>
          <a:p>
            <a:r>
              <a:rPr lang="en-US" dirty="0"/>
              <a:t>Who owns reliability and affordability? </a:t>
            </a:r>
          </a:p>
          <a:p>
            <a:pPr lvl="1"/>
            <a:r>
              <a:rPr lang="en-US" dirty="0"/>
              <a:t>Electric utilities and cooperatives</a:t>
            </a:r>
          </a:p>
          <a:p>
            <a:pPr lvl="1"/>
            <a:r>
              <a:rPr lang="en-US" dirty="0"/>
              <a:t>Policy makers and Congress</a:t>
            </a:r>
          </a:p>
          <a:p>
            <a:pPr lvl="1"/>
            <a:r>
              <a:rPr lang="en-US" dirty="0"/>
              <a:t>Federal Energy Regulatory Commission (FERC)</a:t>
            </a:r>
          </a:p>
          <a:p>
            <a:pPr lvl="1"/>
            <a:r>
              <a:rPr lang="en-US" dirty="0"/>
              <a:t>Environmental Protection Agency (EPA)</a:t>
            </a:r>
          </a:p>
          <a:p>
            <a:endParaRPr lang="en-US" dirty="0"/>
          </a:p>
          <a:p>
            <a:r>
              <a:rPr lang="en-US" dirty="0"/>
              <a:t>In December 2022, there were 9 states across the U.S. that experienced </a:t>
            </a:r>
            <a:br>
              <a:rPr lang="en-US" dirty="0"/>
            </a:br>
            <a:r>
              <a:rPr lang="en-US" dirty="0"/>
              <a:t>rolling blackouts</a:t>
            </a:r>
          </a:p>
          <a:p>
            <a:endParaRPr lang="en-US" dirty="0"/>
          </a:p>
          <a:p>
            <a:r>
              <a:rPr lang="en-US" dirty="0"/>
              <a:t>Importance of the integrity of the grid during extreme weather and as </a:t>
            </a:r>
            <a:br>
              <a:rPr lang="en-US" dirty="0"/>
            </a:br>
            <a:r>
              <a:rPr lang="en-US" dirty="0"/>
              <a:t>beneficial electrification penetrates the grid</a:t>
            </a:r>
          </a:p>
          <a:p>
            <a:endParaRPr lang="en-US" dirty="0"/>
          </a:p>
        </p:txBody>
      </p:sp>
      <p:sp>
        <p:nvSpPr>
          <p:cNvPr id="18" name="Slide Number Placeholder 3">
            <a:extLst>
              <a:ext uri="{FF2B5EF4-FFF2-40B4-BE49-F238E27FC236}">
                <a16:creationId xmlns:a16="http://schemas.microsoft.com/office/drawing/2014/main" id="{C4F0D865-76AA-4B96-3510-C2ED32364D3D}"/>
              </a:ext>
            </a:extLst>
          </p:cNvPr>
          <p:cNvSpPr>
            <a:spLocks noGrp="1"/>
          </p:cNvSpPr>
          <p:nvPr>
            <p:ph type="sldNum" sz="quarter" idx="10"/>
          </p:nvPr>
        </p:nvSpPr>
        <p:spPr>
          <a:xfrm>
            <a:off x="677334" y="6332308"/>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2" name="Footer Placeholder 1">
            <a:extLst>
              <a:ext uri="{FF2B5EF4-FFF2-40B4-BE49-F238E27FC236}">
                <a16:creationId xmlns:a16="http://schemas.microsoft.com/office/drawing/2014/main" id="{F0F6EB91-0352-7F54-DC8A-676C4842287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18483726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AC0807DC-3333-493E-B2C5-E5A8D6D1F6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0" t="10974" r="2145" b="1238"/>
          <a:stretch/>
        </p:blipFill>
        <p:spPr>
          <a:xfrm>
            <a:off x="457198" y="752534"/>
            <a:ext cx="9250328" cy="5686415"/>
          </a:xfrm>
          <a:prstGeom prst="rect">
            <a:avLst/>
          </a:prstGeom>
        </p:spPr>
      </p:pic>
      <p:sp>
        <p:nvSpPr>
          <p:cNvPr id="6" name="Title 5">
            <a:extLst>
              <a:ext uri="{FF2B5EF4-FFF2-40B4-BE49-F238E27FC236}">
                <a16:creationId xmlns:a16="http://schemas.microsoft.com/office/drawing/2014/main" id="{A8BDB321-5BF8-45E5-B3B4-2A2229A0E7E0}"/>
              </a:ext>
            </a:extLst>
          </p:cNvPr>
          <p:cNvSpPr>
            <a:spLocks noGrp="1"/>
          </p:cNvSpPr>
          <p:nvPr>
            <p:ph type="title"/>
          </p:nvPr>
        </p:nvSpPr>
        <p:spPr>
          <a:xfrm>
            <a:off x="457198" y="131446"/>
            <a:ext cx="10515600" cy="549275"/>
          </a:xfrm>
        </p:spPr>
        <p:txBody>
          <a:bodyPr>
            <a:noAutofit/>
          </a:bodyPr>
          <a:lstStyle/>
          <a:p>
            <a:r>
              <a:rPr lang="en-US" sz="2000"/>
              <a:t>Overall Electricity Demand (MISO*) vs. Wind &amp; Solar Generation | Dec. 19-25, 2022</a:t>
            </a:r>
          </a:p>
        </p:txBody>
      </p:sp>
      <p:cxnSp>
        <p:nvCxnSpPr>
          <p:cNvPr id="9" name="Straight Connector 8">
            <a:extLst>
              <a:ext uri="{FF2B5EF4-FFF2-40B4-BE49-F238E27FC236}">
                <a16:creationId xmlns:a16="http://schemas.microsoft.com/office/drawing/2014/main" id="{F20A9479-5C53-4B76-8328-35A51E1EB4BC}"/>
              </a:ext>
            </a:extLst>
          </p:cNvPr>
          <p:cNvCxnSpPr>
            <a:cxnSpLocks/>
          </p:cNvCxnSpPr>
          <p:nvPr/>
        </p:nvCxnSpPr>
        <p:spPr>
          <a:xfrm flipV="1">
            <a:off x="6926855" y="1567546"/>
            <a:ext cx="0" cy="449808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4B7CA56-1D9A-40D9-814C-AC7580857BBB}"/>
              </a:ext>
            </a:extLst>
          </p:cNvPr>
          <p:cNvCxnSpPr>
            <a:cxnSpLocks/>
          </p:cNvCxnSpPr>
          <p:nvPr/>
        </p:nvCxnSpPr>
        <p:spPr>
          <a:xfrm flipH="1" flipV="1">
            <a:off x="6926855" y="1567546"/>
            <a:ext cx="2049194" cy="4605782"/>
          </a:xfrm>
          <a:prstGeom prst="line">
            <a:avLst/>
          </a:prstGeom>
          <a:ln w="19050">
            <a:solidFill>
              <a:srgbClr val="377EC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531634-6B36-4CC7-8E98-01C3D82195D1}"/>
              </a:ext>
            </a:extLst>
          </p:cNvPr>
          <p:cNvCxnSpPr>
            <a:cxnSpLocks/>
          </p:cNvCxnSpPr>
          <p:nvPr/>
        </p:nvCxnSpPr>
        <p:spPr>
          <a:xfrm flipH="1">
            <a:off x="6926854" y="1124371"/>
            <a:ext cx="2049195" cy="443175"/>
          </a:xfrm>
          <a:prstGeom prst="line">
            <a:avLst/>
          </a:prstGeom>
          <a:ln w="19050">
            <a:solidFill>
              <a:srgbClr val="377EC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4F1F762-A5DB-4858-9535-E38BF74907FB}"/>
              </a:ext>
            </a:extLst>
          </p:cNvPr>
          <p:cNvGrpSpPr/>
          <p:nvPr/>
        </p:nvGrpSpPr>
        <p:grpSpPr>
          <a:xfrm>
            <a:off x="8909108" y="1102862"/>
            <a:ext cx="2929927" cy="5070466"/>
            <a:chOff x="8888495" y="752534"/>
            <a:chExt cx="2929927" cy="5070466"/>
          </a:xfrm>
          <a:effectLst>
            <a:outerShdw blurRad="50800" dist="38100" dir="10800000" algn="r" rotWithShape="0">
              <a:prstClr val="black">
                <a:alpha val="40000"/>
              </a:prstClr>
            </a:outerShdw>
          </a:effectLst>
        </p:grpSpPr>
        <p:sp>
          <p:nvSpPr>
            <p:cNvPr id="13" name="Rectangle 12">
              <a:extLst>
                <a:ext uri="{FF2B5EF4-FFF2-40B4-BE49-F238E27FC236}">
                  <a16:creationId xmlns:a16="http://schemas.microsoft.com/office/drawing/2014/main" id="{B7A4C689-42B6-4651-8174-B349F3B9C782}"/>
                </a:ext>
              </a:extLst>
            </p:cNvPr>
            <p:cNvSpPr/>
            <p:nvPr/>
          </p:nvSpPr>
          <p:spPr>
            <a:xfrm>
              <a:off x="8888495" y="752534"/>
              <a:ext cx="2929927" cy="1657570"/>
            </a:xfrm>
            <a:prstGeom prst="rect">
              <a:avLst/>
            </a:prstGeom>
            <a:solidFill>
              <a:srgbClr val="388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Futura Hv BT"/>
                  <a:ea typeface="+mn-ea"/>
                  <a:cs typeface="+mn-cs"/>
                </a:rPr>
                <a:t>At 5:45 p.m. (CST) 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Futura Hv BT"/>
                  <a:ea typeface="+mn-ea"/>
                  <a:cs typeface="+mn-cs"/>
                </a:rPr>
                <a:t>Dec. 23, 2022, electricity needs in MISO were met with a diverse fuel mix: </a:t>
              </a:r>
              <a:endParaRPr kumimoji="0" lang="en-US" sz="2000" b="0" i="0" u="none" strike="noStrike" kern="1200" cap="none" spc="0" normalizeH="0" baseline="0" noProof="0">
                <a:ln>
                  <a:noFill/>
                </a:ln>
                <a:solidFill>
                  <a:prstClr val="white"/>
                </a:solidFill>
                <a:effectLst/>
                <a:uLnTx/>
                <a:uFillTx/>
                <a:latin typeface="Futura Hv BT"/>
                <a:ea typeface="+mn-ea"/>
                <a:cs typeface="+mn-cs"/>
              </a:endParaRPr>
            </a:p>
          </p:txBody>
        </p:sp>
        <p:pic>
          <p:nvPicPr>
            <p:cNvPr id="12" name="Picture 11" descr="Graphical user interface, chart, application&#10;&#10;Description automatically generated">
              <a:extLst>
                <a:ext uri="{FF2B5EF4-FFF2-40B4-BE49-F238E27FC236}">
                  <a16:creationId xmlns:a16="http://schemas.microsoft.com/office/drawing/2014/main" id="{92B18458-B57C-4616-870B-7A7F1767D5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75"/>
            <a:stretch/>
          </p:blipFill>
          <p:spPr>
            <a:xfrm>
              <a:off x="8888495" y="1813076"/>
              <a:ext cx="2929927" cy="4009924"/>
            </a:xfrm>
            <a:prstGeom prst="rect">
              <a:avLst/>
            </a:prstGeom>
          </p:spPr>
        </p:pic>
      </p:grpSp>
      <p:grpSp>
        <p:nvGrpSpPr>
          <p:cNvPr id="16" name="Group 15">
            <a:extLst>
              <a:ext uri="{FF2B5EF4-FFF2-40B4-BE49-F238E27FC236}">
                <a16:creationId xmlns:a16="http://schemas.microsoft.com/office/drawing/2014/main" id="{3216C2CC-6A0F-4E45-8060-74DFFDE8C8CF}"/>
              </a:ext>
            </a:extLst>
          </p:cNvPr>
          <p:cNvGrpSpPr/>
          <p:nvPr/>
        </p:nvGrpSpPr>
        <p:grpSpPr>
          <a:xfrm>
            <a:off x="1444223" y="2817608"/>
            <a:ext cx="4898419" cy="2771631"/>
            <a:chOff x="1560512" y="2769550"/>
            <a:chExt cx="4898419" cy="2393160"/>
          </a:xfrm>
        </p:grpSpPr>
        <p:pic>
          <p:nvPicPr>
            <p:cNvPr id="15" name="Picture 14" descr="A picture containing text, outdoor object, night sky&#10;&#10;Description automatically generated">
              <a:extLst>
                <a:ext uri="{FF2B5EF4-FFF2-40B4-BE49-F238E27FC236}">
                  <a16:creationId xmlns:a16="http://schemas.microsoft.com/office/drawing/2014/main" id="{198E4A11-2183-431A-80E9-1703872FF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12" y="2769550"/>
              <a:ext cx="4898419" cy="2288678"/>
            </a:xfrm>
            <a:prstGeom prst="rect">
              <a:avLst/>
            </a:prstGeom>
          </p:spPr>
        </p:pic>
        <p:sp>
          <p:nvSpPr>
            <p:cNvPr id="23" name="TextBox 22">
              <a:extLst>
                <a:ext uri="{FF2B5EF4-FFF2-40B4-BE49-F238E27FC236}">
                  <a16:creationId xmlns:a16="http://schemas.microsoft.com/office/drawing/2014/main" id="{98BD6B34-CA25-4FDD-9CC3-5281D44717CC}"/>
                </a:ext>
              </a:extLst>
            </p:cNvPr>
            <p:cNvSpPr txBox="1"/>
            <p:nvPr/>
          </p:nvSpPr>
          <p:spPr>
            <a:xfrm>
              <a:off x="1719482" y="3839271"/>
              <a:ext cx="4708831" cy="1323439"/>
            </a:xfrm>
            <a:prstGeom prst="rect">
              <a:avLst/>
            </a:prstGeom>
            <a:noFill/>
          </p:spPr>
          <p:txBody>
            <a:bodyPr wrap="square" rtlCol="0" anchor="ct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utura Lt BT"/>
                  <a:ea typeface="+mn-ea"/>
                  <a:cs typeface="+mn-cs"/>
                </a:rPr>
                <a:t>From Dec. 19-25, 2022, (on average) wind and solar generation met </a:t>
              </a:r>
              <a:r>
                <a:rPr kumimoji="0" lang="en-US" sz="2000" b="0" i="0" u="none" strike="noStrike" kern="1200" cap="none" spc="0" normalizeH="0" baseline="0" noProof="0" dirty="0">
                  <a:ln>
                    <a:noFill/>
                  </a:ln>
                  <a:solidFill>
                    <a:prstClr val="black"/>
                  </a:solidFill>
                  <a:effectLst/>
                  <a:uLnTx/>
                  <a:uFillTx/>
                  <a:latin typeface="Futura Hv BT"/>
                  <a:ea typeface="+mn-ea"/>
                  <a:cs typeface="+mn-cs"/>
                </a:rPr>
                <a:t>14%</a:t>
              </a:r>
              <a:r>
                <a:rPr kumimoji="0" lang="en-US" sz="2000" b="0" i="0" u="none" strike="noStrike" kern="1200" cap="none" spc="0" normalizeH="0" baseline="0" noProof="0" dirty="0">
                  <a:ln>
                    <a:noFill/>
                  </a:ln>
                  <a:solidFill>
                    <a:prstClr val="black"/>
                  </a:solidFill>
                  <a:effectLst/>
                  <a:uLnTx/>
                  <a:uFillTx/>
                  <a:latin typeface="Futura Lt BT"/>
                  <a:ea typeface="+mn-ea"/>
                  <a:cs typeface="+mn-cs"/>
                </a:rPr>
                <a:t> of the electricity needs in the MISO footprint</a:t>
              </a:r>
            </a:p>
          </p:txBody>
        </p:sp>
      </p:grpSp>
      <p:pic>
        <p:nvPicPr>
          <p:cNvPr id="18" name="Picture 17" descr="Chart, histogram&#10;&#10;Description automatically generated">
            <a:extLst>
              <a:ext uri="{FF2B5EF4-FFF2-40B4-BE49-F238E27FC236}">
                <a16:creationId xmlns:a16="http://schemas.microsoft.com/office/drawing/2014/main" id="{9DFA8902-159C-4302-AF38-DD0B04A890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29" t="6231" r="36993" b="89547"/>
          <a:stretch/>
        </p:blipFill>
        <p:spPr>
          <a:xfrm>
            <a:off x="4711577" y="748951"/>
            <a:ext cx="2768847" cy="312269"/>
          </a:xfrm>
          <a:prstGeom prst="rect">
            <a:avLst/>
          </a:prstGeom>
        </p:spPr>
      </p:pic>
      <p:grpSp>
        <p:nvGrpSpPr>
          <p:cNvPr id="27" name="Group 26">
            <a:extLst>
              <a:ext uri="{FF2B5EF4-FFF2-40B4-BE49-F238E27FC236}">
                <a16:creationId xmlns:a16="http://schemas.microsoft.com/office/drawing/2014/main" id="{B44E8009-856E-4B52-A79B-D45DD5A31043}"/>
              </a:ext>
            </a:extLst>
          </p:cNvPr>
          <p:cNvGrpSpPr/>
          <p:nvPr/>
        </p:nvGrpSpPr>
        <p:grpSpPr>
          <a:xfrm>
            <a:off x="8802225" y="496634"/>
            <a:ext cx="2308096" cy="504633"/>
            <a:chOff x="4941952" y="3176684"/>
            <a:chExt cx="2308096" cy="504633"/>
          </a:xfrm>
        </p:grpSpPr>
        <p:sp>
          <p:nvSpPr>
            <p:cNvPr id="28" name="TextBox 27">
              <a:extLst>
                <a:ext uri="{FF2B5EF4-FFF2-40B4-BE49-F238E27FC236}">
                  <a16:creationId xmlns:a16="http://schemas.microsoft.com/office/drawing/2014/main" id="{FA4334BB-A14A-4A7B-84E3-A2DF987006E0}"/>
                </a:ext>
              </a:extLst>
            </p:cNvPr>
            <p:cNvSpPr txBox="1"/>
            <p:nvPr/>
          </p:nvSpPr>
          <p:spPr>
            <a:xfrm>
              <a:off x="5446585" y="3228945"/>
              <a:ext cx="129883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A5A5A5"/>
                  </a:solidFill>
                  <a:effectLst/>
                  <a:uLnTx/>
                  <a:uFillTx/>
                  <a:latin typeface="Futura Hv BT"/>
                  <a:ea typeface="+mn-ea"/>
                  <a:cs typeface="+mn-cs"/>
                </a:rPr>
                <a:t>WINTER</a:t>
              </a:r>
              <a:endParaRPr kumimoji="0" lang="en-US" sz="1800" b="0" i="0" u="none" strike="noStrike" kern="1200" cap="none" spc="0" normalizeH="0" baseline="0" noProof="0">
                <a:ln>
                  <a:noFill/>
                </a:ln>
                <a:solidFill>
                  <a:srgbClr val="A5A5A5"/>
                </a:solidFill>
                <a:effectLst/>
                <a:uLnTx/>
                <a:uFillTx/>
                <a:latin typeface="Futura Hv BT"/>
                <a:ea typeface="+mn-ea"/>
                <a:cs typeface="+mn-cs"/>
              </a:endParaRPr>
            </a:p>
          </p:txBody>
        </p:sp>
        <p:pic>
          <p:nvPicPr>
            <p:cNvPr id="29" name="Graphic 28" descr="Snowflake with solid fill">
              <a:extLst>
                <a:ext uri="{FF2B5EF4-FFF2-40B4-BE49-F238E27FC236}">
                  <a16:creationId xmlns:a16="http://schemas.microsoft.com/office/drawing/2014/main" id="{250F7672-515F-4D53-9968-FF98438223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1952" y="3176684"/>
              <a:ext cx="504633" cy="504633"/>
            </a:xfrm>
            <a:prstGeom prst="rect">
              <a:avLst/>
            </a:prstGeom>
          </p:spPr>
        </p:pic>
        <p:pic>
          <p:nvPicPr>
            <p:cNvPr id="30" name="Graphic 29" descr="Snowflake with solid fill">
              <a:extLst>
                <a:ext uri="{FF2B5EF4-FFF2-40B4-BE49-F238E27FC236}">
                  <a16:creationId xmlns:a16="http://schemas.microsoft.com/office/drawing/2014/main" id="{708136F6-FA2D-4759-93C1-9D56B7A28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5415" y="3176684"/>
              <a:ext cx="504633" cy="504633"/>
            </a:xfrm>
            <a:prstGeom prst="rect">
              <a:avLst/>
            </a:prstGeom>
          </p:spPr>
        </p:pic>
      </p:grpSp>
      <p:sp>
        <p:nvSpPr>
          <p:cNvPr id="3" name="Slide Number Placeholder 2">
            <a:extLst>
              <a:ext uri="{FF2B5EF4-FFF2-40B4-BE49-F238E27FC236}">
                <a16:creationId xmlns:a16="http://schemas.microsoft.com/office/drawing/2014/main" id="{E2E42D50-CB91-4278-82BD-C8DDE2556F7C}"/>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D6A36F-D9ED-4B4D-9CE8-122EB0B0EF07}"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21" name="TextBox 20">
            <a:extLst>
              <a:ext uri="{FF2B5EF4-FFF2-40B4-BE49-F238E27FC236}">
                <a16:creationId xmlns:a16="http://schemas.microsoft.com/office/drawing/2014/main" id="{1E88B41F-823F-4BB8-B5DF-4D75224AA4C3}"/>
              </a:ext>
            </a:extLst>
          </p:cNvPr>
          <p:cNvSpPr txBox="1"/>
          <p:nvPr/>
        </p:nvSpPr>
        <p:spPr>
          <a:xfrm>
            <a:off x="8959246" y="5859245"/>
            <a:ext cx="2929927"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Futura Hv BT"/>
                <a:ea typeface="+mn-ea"/>
                <a:cs typeface="+mn-cs"/>
              </a:rPr>
              <a:t>*Midcontinent Independent System Operator</a:t>
            </a:r>
          </a:p>
        </p:txBody>
      </p:sp>
      <p:pic>
        <p:nvPicPr>
          <p:cNvPr id="2" name="Picture 1">
            <a:extLst>
              <a:ext uri="{FF2B5EF4-FFF2-40B4-BE49-F238E27FC236}">
                <a16:creationId xmlns:a16="http://schemas.microsoft.com/office/drawing/2014/main" id="{10C42B3C-DEF8-4FA8-85EB-6FBA30790A17}"/>
              </a:ext>
            </a:extLst>
          </p:cNvPr>
          <p:cNvPicPr>
            <a:picLocks noChangeAspect="1"/>
          </p:cNvPicPr>
          <p:nvPr/>
        </p:nvPicPr>
        <p:blipFill rotWithShape="1">
          <a:blip r:embed="rId7"/>
          <a:srcRect b="31818"/>
          <a:stretch/>
        </p:blipFill>
        <p:spPr>
          <a:xfrm>
            <a:off x="10600793" y="6286567"/>
            <a:ext cx="1452258" cy="468083"/>
          </a:xfrm>
          <a:prstGeom prst="rect">
            <a:avLst/>
          </a:prstGeom>
        </p:spPr>
      </p:pic>
      <p:sp>
        <p:nvSpPr>
          <p:cNvPr id="5" name="Footer Placeholder 4">
            <a:extLst>
              <a:ext uri="{FF2B5EF4-FFF2-40B4-BE49-F238E27FC236}">
                <a16:creationId xmlns:a16="http://schemas.microsoft.com/office/drawing/2014/main" id="{D6B4381C-8F44-0169-859A-BEACB8CA20AE}"/>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11613165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520E671F-6A8C-463E-B68F-11F73E049E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6" t="17272" r="1846" b="958"/>
          <a:stretch/>
        </p:blipFill>
        <p:spPr>
          <a:xfrm>
            <a:off x="457198" y="1187612"/>
            <a:ext cx="9217492" cy="5251337"/>
          </a:xfrm>
          <a:prstGeom prst="rect">
            <a:avLst/>
          </a:prstGeom>
        </p:spPr>
      </p:pic>
      <p:sp>
        <p:nvSpPr>
          <p:cNvPr id="5" name="Title 4">
            <a:extLst>
              <a:ext uri="{FF2B5EF4-FFF2-40B4-BE49-F238E27FC236}">
                <a16:creationId xmlns:a16="http://schemas.microsoft.com/office/drawing/2014/main" id="{D3178CA6-CAC7-4A7B-B0CB-A3794FEC0943}"/>
              </a:ext>
            </a:extLst>
          </p:cNvPr>
          <p:cNvSpPr>
            <a:spLocks noGrp="1"/>
          </p:cNvSpPr>
          <p:nvPr>
            <p:ph type="title"/>
          </p:nvPr>
        </p:nvSpPr>
        <p:spPr>
          <a:xfrm>
            <a:off x="573833" y="171221"/>
            <a:ext cx="10515600" cy="457200"/>
          </a:xfrm>
        </p:spPr>
        <p:txBody>
          <a:bodyPr>
            <a:noAutofit/>
          </a:bodyPr>
          <a:lstStyle/>
          <a:p>
            <a:r>
              <a:rPr lang="en-US" sz="2000"/>
              <a:t>Overall Electricity Demand (MISO) vs. Wind &amp; Solar Generation | June 19-25, 2022</a:t>
            </a:r>
          </a:p>
        </p:txBody>
      </p:sp>
      <p:grpSp>
        <p:nvGrpSpPr>
          <p:cNvPr id="6" name="Group 5">
            <a:extLst>
              <a:ext uri="{FF2B5EF4-FFF2-40B4-BE49-F238E27FC236}">
                <a16:creationId xmlns:a16="http://schemas.microsoft.com/office/drawing/2014/main" id="{11A14F6B-EB59-4AB0-A2EE-B7442D9FD2FF}"/>
              </a:ext>
            </a:extLst>
          </p:cNvPr>
          <p:cNvGrpSpPr/>
          <p:nvPr/>
        </p:nvGrpSpPr>
        <p:grpSpPr>
          <a:xfrm>
            <a:off x="7979958" y="2805101"/>
            <a:ext cx="3955548" cy="2503162"/>
            <a:chOff x="4118226" y="2540861"/>
            <a:chExt cx="3955548" cy="2503162"/>
          </a:xfrm>
        </p:grpSpPr>
        <p:sp>
          <p:nvSpPr>
            <p:cNvPr id="16" name="Rectangle 15">
              <a:extLst>
                <a:ext uri="{FF2B5EF4-FFF2-40B4-BE49-F238E27FC236}">
                  <a16:creationId xmlns:a16="http://schemas.microsoft.com/office/drawing/2014/main" id="{62B9348D-B4E3-4A62-A29A-F109715DEFFA}"/>
                </a:ext>
              </a:extLst>
            </p:cNvPr>
            <p:cNvSpPr/>
            <p:nvPr/>
          </p:nvSpPr>
          <p:spPr>
            <a:xfrm>
              <a:off x="4118226" y="2540861"/>
              <a:ext cx="3955548" cy="2503162"/>
            </a:xfrm>
            <a:prstGeom prst="rect">
              <a:avLst/>
            </a:prstGeom>
            <a:solidFill>
              <a:schemeClr val="accent6">
                <a:alpha val="8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utura Hv BT"/>
                  <a:ea typeface="+mn-ea"/>
                  <a:cs typeface="+mn-cs"/>
                </a:rPr>
                <a:t>The gap between available renewable energy generation and electricity demand is filled by coal, natural gas &amp; nuclear. </a:t>
              </a:r>
            </a:p>
          </p:txBody>
        </p:sp>
        <p:sp>
          <p:nvSpPr>
            <p:cNvPr id="17" name="Rectangle 16">
              <a:extLst>
                <a:ext uri="{FF2B5EF4-FFF2-40B4-BE49-F238E27FC236}">
                  <a16:creationId xmlns:a16="http://schemas.microsoft.com/office/drawing/2014/main" id="{601488B3-B753-4A77-89FC-94478B20D04C}"/>
                </a:ext>
              </a:extLst>
            </p:cNvPr>
            <p:cNvSpPr>
              <a:spLocks noChangeAspect="1"/>
            </p:cNvSpPr>
            <p:nvPr/>
          </p:nvSpPr>
          <p:spPr>
            <a:xfrm>
              <a:off x="4207612" y="3854423"/>
              <a:ext cx="3776777" cy="1104731"/>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Lt BT"/>
                <a:ea typeface="+mn-ea"/>
                <a:cs typeface="+mn-cs"/>
              </a:endParaRPr>
            </a:p>
          </p:txBody>
        </p:sp>
        <p:grpSp>
          <p:nvGrpSpPr>
            <p:cNvPr id="2" name="Group 1">
              <a:extLst>
                <a:ext uri="{FF2B5EF4-FFF2-40B4-BE49-F238E27FC236}">
                  <a16:creationId xmlns:a16="http://schemas.microsoft.com/office/drawing/2014/main" id="{FEA400D3-3F9F-47FD-A15B-33644684C996}"/>
                </a:ext>
              </a:extLst>
            </p:cNvPr>
            <p:cNvGrpSpPr/>
            <p:nvPr/>
          </p:nvGrpSpPr>
          <p:grpSpPr>
            <a:xfrm>
              <a:off x="4412706" y="3944140"/>
              <a:ext cx="3366589" cy="914400"/>
              <a:chOff x="4410611" y="3944140"/>
              <a:chExt cx="3366589" cy="914400"/>
            </a:xfrm>
          </p:grpSpPr>
          <p:pic>
            <p:nvPicPr>
              <p:cNvPr id="13" name="Picture 12" descr="Icon&#10;&#10;Description automatically generated">
                <a:extLst>
                  <a:ext uri="{FF2B5EF4-FFF2-40B4-BE49-F238E27FC236}">
                    <a16:creationId xmlns:a16="http://schemas.microsoft.com/office/drawing/2014/main" id="{7649E6B8-9932-4FD6-AAD3-FE4BC1FC5EF6}"/>
                  </a:ext>
                </a:extLst>
              </p:cNvPr>
              <p:cNvPicPr>
                <a:picLocks noChangeAspect="1"/>
              </p:cNvPicPr>
              <p:nvPr/>
            </p:nvPicPr>
            <p:blipFill>
              <a:blip r:embed="rId3"/>
              <a:stretch>
                <a:fillRect/>
              </a:stretch>
            </p:blipFill>
            <p:spPr>
              <a:xfrm>
                <a:off x="4410611" y="3944140"/>
                <a:ext cx="752355" cy="914400"/>
              </a:xfrm>
              <a:prstGeom prst="rect">
                <a:avLst/>
              </a:prstGeom>
            </p:spPr>
          </p:pic>
          <p:pic>
            <p:nvPicPr>
              <p:cNvPr id="14" name="Picture 13" descr="Icon&#10;&#10;Description automatically generated">
                <a:extLst>
                  <a:ext uri="{FF2B5EF4-FFF2-40B4-BE49-F238E27FC236}">
                    <a16:creationId xmlns:a16="http://schemas.microsoft.com/office/drawing/2014/main" id="{96DC9083-4BB0-499A-8EFC-A3D20A495882}"/>
                  </a:ext>
                </a:extLst>
              </p:cNvPr>
              <p:cNvPicPr>
                <a:picLocks noChangeAspect="1"/>
              </p:cNvPicPr>
              <p:nvPr/>
            </p:nvPicPr>
            <p:blipFill>
              <a:blip r:embed="rId4"/>
              <a:stretch>
                <a:fillRect/>
              </a:stretch>
            </p:blipFill>
            <p:spPr>
              <a:xfrm>
                <a:off x="5695470" y="3944140"/>
                <a:ext cx="635887" cy="914400"/>
              </a:xfrm>
              <a:prstGeom prst="rect">
                <a:avLst/>
              </a:prstGeom>
            </p:spPr>
          </p:pic>
          <p:pic>
            <p:nvPicPr>
              <p:cNvPr id="15" name="Picture 14" descr="Icon&#10;&#10;Description automatically generated">
                <a:extLst>
                  <a:ext uri="{FF2B5EF4-FFF2-40B4-BE49-F238E27FC236}">
                    <a16:creationId xmlns:a16="http://schemas.microsoft.com/office/drawing/2014/main" id="{53AD8EE6-B556-42CD-9C90-B10877939C1C}"/>
                  </a:ext>
                </a:extLst>
              </p:cNvPr>
              <p:cNvPicPr>
                <a:picLocks noChangeAspect="1"/>
              </p:cNvPicPr>
              <p:nvPr/>
            </p:nvPicPr>
            <p:blipFill>
              <a:blip r:embed="rId5"/>
              <a:stretch>
                <a:fillRect/>
              </a:stretch>
            </p:blipFill>
            <p:spPr>
              <a:xfrm>
                <a:off x="6863861" y="3944140"/>
                <a:ext cx="913339" cy="914400"/>
              </a:xfrm>
              <a:prstGeom prst="rect">
                <a:avLst/>
              </a:prstGeom>
            </p:spPr>
          </p:pic>
        </p:grpSp>
      </p:grpSp>
      <p:pic>
        <p:nvPicPr>
          <p:cNvPr id="19" name="Picture 18" descr="Chart, histogram&#10;&#10;Description automatically generated">
            <a:extLst>
              <a:ext uri="{FF2B5EF4-FFF2-40B4-BE49-F238E27FC236}">
                <a16:creationId xmlns:a16="http://schemas.microsoft.com/office/drawing/2014/main" id="{255011FA-3A21-4FA1-A2FB-94BF34FF51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829" t="6231" r="36993" b="89547"/>
          <a:stretch/>
        </p:blipFill>
        <p:spPr>
          <a:xfrm>
            <a:off x="4711577" y="748951"/>
            <a:ext cx="2768847" cy="312269"/>
          </a:xfrm>
          <a:prstGeom prst="rect">
            <a:avLst/>
          </a:prstGeom>
        </p:spPr>
      </p:pic>
      <p:grpSp>
        <p:nvGrpSpPr>
          <p:cNvPr id="21" name="Group 20">
            <a:extLst>
              <a:ext uri="{FF2B5EF4-FFF2-40B4-BE49-F238E27FC236}">
                <a16:creationId xmlns:a16="http://schemas.microsoft.com/office/drawing/2014/main" id="{61ABB3DF-FC3D-42DA-B5B4-5D8139C30521}"/>
              </a:ext>
            </a:extLst>
          </p:cNvPr>
          <p:cNvGrpSpPr/>
          <p:nvPr/>
        </p:nvGrpSpPr>
        <p:grpSpPr>
          <a:xfrm>
            <a:off x="8803684" y="524043"/>
            <a:ext cx="2308095" cy="457200"/>
            <a:chOff x="4941953" y="3200400"/>
            <a:chExt cx="2308095" cy="457200"/>
          </a:xfrm>
        </p:grpSpPr>
        <p:sp>
          <p:nvSpPr>
            <p:cNvPr id="22" name="TextBox 21">
              <a:extLst>
                <a:ext uri="{FF2B5EF4-FFF2-40B4-BE49-F238E27FC236}">
                  <a16:creationId xmlns:a16="http://schemas.microsoft.com/office/drawing/2014/main" id="{79B6AE4D-C3AD-4449-BFC4-24B7B2FF3F4D}"/>
                </a:ext>
              </a:extLst>
            </p:cNvPr>
            <p:cNvSpPr txBox="1"/>
            <p:nvPr/>
          </p:nvSpPr>
          <p:spPr>
            <a:xfrm>
              <a:off x="5446585" y="3228945"/>
              <a:ext cx="129883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5A9C"/>
                  </a:solidFill>
                  <a:effectLst/>
                  <a:uLnTx/>
                  <a:uFillTx/>
                  <a:latin typeface="Futura Hv BT"/>
                  <a:ea typeface="+mn-ea"/>
                  <a:cs typeface="+mn-cs"/>
                </a:rPr>
                <a:t>SUMMER</a:t>
              </a:r>
              <a:endParaRPr kumimoji="0" lang="en-US" sz="1800" b="0" i="0" u="none" strike="noStrike" kern="1200" cap="none" spc="0" normalizeH="0" baseline="0" noProof="0">
                <a:ln>
                  <a:noFill/>
                </a:ln>
                <a:solidFill>
                  <a:srgbClr val="005A9C"/>
                </a:solidFill>
                <a:effectLst/>
                <a:uLnTx/>
                <a:uFillTx/>
                <a:latin typeface="Futura Hv BT"/>
                <a:ea typeface="+mn-ea"/>
                <a:cs typeface="+mn-cs"/>
              </a:endParaRPr>
            </a:p>
          </p:txBody>
        </p:sp>
        <p:pic>
          <p:nvPicPr>
            <p:cNvPr id="23" name="Graphic 22" descr="Sun with solid fill">
              <a:extLst>
                <a:ext uri="{FF2B5EF4-FFF2-40B4-BE49-F238E27FC236}">
                  <a16:creationId xmlns:a16="http://schemas.microsoft.com/office/drawing/2014/main" id="{62CBFA4A-6340-4037-9BCA-359753B456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1953" y="3200400"/>
              <a:ext cx="457200" cy="457200"/>
            </a:xfrm>
            <a:prstGeom prst="rect">
              <a:avLst/>
            </a:prstGeom>
          </p:spPr>
        </p:pic>
        <p:pic>
          <p:nvPicPr>
            <p:cNvPr id="24" name="Graphic 23" descr="Sun with solid fill">
              <a:extLst>
                <a:ext uri="{FF2B5EF4-FFF2-40B4-BE49-F238E27FC236}">
                  <a16:creationId xmlns:a16="http://schemas.microsoft.com/office/drawing/2014/main" id="{EC13B601-963A-4638-A6C2-F6A283F3E3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92848" y="3200400"/>
              <a:ext cx="457200" cy="457200"/>
            </a:xfrm>
            <a:prstGeom prst="rect">
              <a:avLst/>
            </a:prstGeom>
          </p:spPr>
        </p:pic>
      </p:grpSp>
      <p:sp>
        <p:nvSpPr>
          <p:cNvPr id="9" name="Slide Number Placeholder 8">
            <a:extLst>
              <a:ext uri="{FF2B5EF4-FFF2-40B4-BE49-F238E27FC236}">
                <a16:creationId xmlns:a16="http://schemas.microsoft.com/office/drawing/2014/main" id="{7F8629A2-9D06-4FDD-BB07-4F36D9F0AC64}"/>
              </a:ext>
            </a:extLst>
          </p:cNvPr>
          <p:cNvSpPr>
            <a:spLocks noGrp="1"/>
          </p:cNvSpPr>
          <p:nvPr>
            <p:ph type="sldNum" sz="quarter" idx="11"/>
          </p:nvPr>
        </p:nvSpPr>
        <p:spPr>
          <a:xfrm>
            <a:off x="677334" y="6424788"/>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D6A36F-D9ED-4B4D-9CE8-122EB0B0EF07}"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pic>
        <p:nvPicPr>
          <p:cNvPr id="4" name="Picture 3">
            <a:extLst>
              <a:ext uri="{FF2B5EF4-FFF2-40B4-BE49-F238E27FC236}">
                <a16:creationId xmlns:a16="http://schemas.microsoft.com/office/drawing/2014/main" id="{10C42B3C-DEF8-4FA8-85EB-6FBA30790A17}"/>
              </a:ext>
            </a:extLst>
          </p:cNvPr>
          <p:cNvPicPr>
            <a:picLocks noChangeAspect="1"/>
          </p:cNvPicPr>
          <p:nvPr/>
        </p:nvPicPr>
        <p:blipFill rotWithShape="1">
          <a:blip r:embed="rId9"/>
          <a:srcRect b="31818"/>
          <a:stretch/>
        </p:blipFill>
        <p:spPr>
          <a:xfrm>
            <a:off x="10607147" y="6211716"/>
            <a:ext cx="1452258" cy="468083"/>
          </a:xfrm>
          <a:prstGeom prst="rect">
            <a:avLst/>
          </a:prstGeom>
        </p:spPr>
      </p:pic>
      <p:sp>
        <p:nvSpPr>
          <p:cNvPr id="8" name="Footer Placeholder 7">
            <a:extLst>
              <a:ext uri="{FF2B5EF4-FFF2-40B4-BE49-F238E27FC236}">
                <a16:creationId xmlns:a16="http://schemas.microsoft.com/office/drawing/2014/main" id="{7D0CDFE1-9FA2-D6D3-62FF-39C1648E6125}"/>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35782520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B07F-3E54-4AFE-B58C-534CC84950FA}"/>
              </a:ext>
            </a:extLst>
          </p:cNvPr>
          <p:cNvSpPr>
            <a:spLocks noGrp="1"/>
          </p:cNvSpPr>
          <p:nvPr>
            <p:ph type="title"/>
          </p:nvPr>
        </p:nvSpPr>
        <p:spPr>
          <a:xfrm>
            <a:off x="675156" y="136525"/>
            <a:ext cx="9619060" cy="941349"/>
          </a:xfrm>
        </p:spPr>
        <p:txBody>
          <a:bodyPr>
            <a:normAutofit/>
          </a:bodyPr>
          <a:lstStyle/>
          <a:p>
            <a:r>
              <a:rPr lang="en-US"/>
              <a:t>Natural Gas Prices 1998-present (25 years) </a:t>
            </a:r>
          </a:p>
        </p:txBody>
      </p:sp>
      <p:pic>
        <p:nvPicPr>
          <p:cNvPr id="5" name="Picture 4">
            <a:extLst>
              <a:ext uri="{FF2B5EF4-FFF2-40B4-BE49-F238E27FC236}">
                <a16:creationId xmlns:a16="http://schemas.microsoft.com/office/drawing/2014/main" id="{1113CA04-B41D-44D4-8B4C-CD4D29E84685}"/>
              </a:ext>
            </a:extLst>
          </p:cNvPr>
          <p:cNvPicPr>
            <a:picLocks noChangeAspect="1"/>
          </p:cNvPicPr>
          <p:nvPr/>
        </p:nvPicPr>
        <p:blipFill rotWithShape="1">
          <a:blip r:embed="rId2"/>
          <a:srcRect t="15371" r="669" b="8452"/>
          <a:stretch/>
        </p:blipFill>
        <p:spPr>
          <a:xfrm>
            <a:off x="528916" y="1442999"/>
            <a:ext cx="9406037" cy="4889309"/>
          </a:xfrm>
          <a:prstGeom prst="rect">
            <a:avLst/>
          </a:prstGeom>
        </p:spPr>
      </p:pic>
      <p:sp>
        <p:nvSpPr>
          <p:cNvPr id="7" name="Slide Number Placeholder 3">
            <a:extLst>
              <a:ext uri="{FF2B5EF4-FFF2-40B4-BE49-F238E27FC236}">
                <a16:creationId xmlns:a16="http://schemas.microsoft.com/office/drawing/2014/main" id="{AD8D89D3-BF2A-DCCB-6944-7C9B62322F93}"/>
              </a:ext>
            </a:extLst>
          </p:cNvPr>
          <p:cNvSpPr>
            <a:spLocks noGrp="1"/>
          </p:cNvSpPr>
          <p:nvPr>
            <p:ph type="sldNum" sz="quarter" idx="10"/>
          </p:nvPr>
        </p:nvSpPr>
        <p:spPr>
          <a:xfrm>
            <a:off x="677334" y="6332308"/>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3" name="Footer Placeholder 2">
            <a:extLst>
              <a:ext uri="{FF2B5EF4-FFF2-40B4-BE49-F238E27FC236}">
                <a16:creationId xmlns:a16="http://schemas.microsoft.com/office/drawing/2014/main" id="{F37B5B0A-2462-B97F-E07A-072165F0A89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2233634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9B771B-A6C8-4A09-AA0C-91D09128368B}"/>
              </a:ext>
            </a:extLst>
          </p:cNvPr>
          <p:cNvSpPr>
            <a:spLocks noGrp="1"/>
          </p:cNvSpPr>
          <p:nvPr>
            <p:ph type="title"/>
          </p:nvPr>
        </p:nvSpPr>
        <p:spPr/>
        <p:txBody>
          <a:bodyPr/>
          <a:lstStyle/>
          <a:p>
            <a:r>
              <a:rPr lang="en-US"/>
              <a:t>Dairyland’s Current Energy Mix</a:t>
            </a:r>
          </a:p>
        </p:txBody>
      </p:sp>
      <p:sp>
        <p:nvSpPr>
          <p:cNvPr id="5" name="Slide Number Placeholder 4">
            <a:extLst>
              <a:ext uri="{FF2B5EF4-FFF2-40B4-BE49-F238E27FC236}">
                <a16:creationId xmlns:a16="http://schemas.microsoft.com/office/drawing/2014/main" id="{3A851610-E557-46F5-80FF-C9C18AF52951}"/>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AD6A36F-D9ED-4B4D-9CE8-122EB0B0EF07}"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pic>
        <p:nvPicPr>
          <p:cNvPr id="10" name="Picture 9" descr="Chart, funnel chart&#10;&#10;Description automatically generated">
            <a:extLst>
              <a:ext uri="{FF2B5EF4-FFF2-40B4-BE49-F238E27FC236}">
                <a16:creationId xmlns:a16="http://schemas.microsoft.com/office/drawing/2014/main" id="{546914E3-41E6-43F7-9F45-71F53A98F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167" y="795861"/>
            <a:ext cx="4777163" cy="5708406"/>
          </a:xfrm>
          <a:prstGeom prst="rect">
            <a:avLst/>
          </a:prstGeom>
        </p:spPr>
      </p:pic>
      <p:sp>
        <p:nvSpPr>
          <p:cNvPr id="12" name="TextBox 11">
            <a:extLst>
              <a:ext uri="{FF2B5EF4-FFF2-40B4-BE49-F238E27FC236}">
                <a16:creationId xmlns:a16="http://schemas.microsoft.com/office/drawing/2014/main" id="{ABB7C66C-C2F8-4F29-8AE0-56ED30DAE97A}"/>
              </a:ext>
            </a:extLst>
          </p:cNvPr>
          <p:cNvSpPr txBox="1"/>
          <p:nvPr/>
        </p:nvSpPr>
        <p:spPr>
          <a:xfrm>
            <a:off x="8968509" y="4306099"/>
            <a:ext cx="2848324" cy="1785104"/>
          </a:xfrm>
          <a:prstGeom prst="rect">
            <a:avLst/>
          </a:prstGeom>
          <a:solidFill>
            <a:srgbClr val="89BC4A"/>
          </a:solidFill>
          <a:ln w="203200" cap="sq">
            <a:solidFill>
              <a:srgbClr val="89BC4A">
                <a:alpha val="40000"/>
              </a:srgbClr>
            </a:solid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prstClr val="white"/>
                </a:solidFill>
                <a:effectLst/>
                <a:uLnTx/>
                <a:uFillTx/>
                <a:latin typeface="Futura Hv BT"/>
                <a:ea typeface="+mn-ea"/>
                <a:cs typeface="+mn-cs"/>
              </a:rPr>
              <a:t>Diversification through load growth, natural gas and renewable additions</a:t>
            </a:r>
          </a:p>
        </p:txBody>
      </p:sp>
      <p:pic>
        <p:nvPicPr>
          <p:cNvPr id="8" name="Picture 7" descr="A picture containing text, sign, vector graphics&#10;&#10;Description automatically generated">
            <a:extLst>
              <a:ext uri="{FF2B5EF4-FFF2-40B4-BE49-F238E27FC236}">
                <a16:creationId xmlns:a16="http://schemas.microsoft.com/office/drawing/2014/main" id="{BA6619CA-872C-437F-898B-ECE336D8C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607" y="3650064"/>
            <a:ext cx="3694516" cy="2541694"/>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3A103060-26D6-41A2-8898-A273CDC3F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368" y="218754"/>
            <a:ext cx="6208282" cy="3805238"/>
          </a:xfrm>
          <a:prstGeom prst="rect">
            <a:avLst/>
          </a:prstGeom>
        </p:spPr>
      </p:pic>
      <p:sp>
        <p:nvSpPr>
          <p:cNvPr id="7" name="Rectangle 6">
            <a:extLst>
              <a:ext uri="{FF2B5EF4-FFF2-40B4-BE49-F238E27FC236}">
                <a16:creationId xmlns:a16="http://schemas.microsoft.com/office/drawing/2014/main" id="{136A53DF-872B-418E-A344-460832B9F413}"/>
              </a:ext>
            </a:extLst>
          </p:cNvPr>
          <p:cNvSpPr/>
          <p:nvPr/>
        </p:nvSpPr>
        <p:spPr>
          <a:xfrm>
            <a:off x="6227299" y="1608046"/>
            <a:ext cx="1283855" cy="3232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73647"/>
                </a:solidFill>
                <a:effectLst/>
                <a:uLnTx/>
                <a:uFillTx/>
                <a:latin typeface="Futura Hv BT"/>
                <a:ea typeface="+mn-ea"/>
                <a:cs typeface="+mn-cs"/>
              </a:rPr>
              <a:t>GROWING</a:t>
            </a:r>
          </a:p>
        </p:txBody>
      </p:sp>
      <p:sp>
        <p:nvSpPr>
          <p:cNvPr id="15" name="Rectangle 14">
            <a:extLst>
              <a:ext uri="{FF2B5EF4-FFF2-40B4-BE49-F238E27FC236}">
                <a16:creationId xmlns:a16="http://schemas.microsoft.com/office/drawing/2014/main" id="{AE2E8743-1351-455E-9BD0-CC2A9D14F21F}"/>
              </a:ext>
            </a:extLst>
          </p:cNvPr>
          <p:cNvSpPr/>
          <p:nvPr/>
        </p:nvSpPr>
        <p:spPr>
          <a:xfrm>
            <a:off x="7302268" y="3378366"/>
            <a:ext cx="1283855" cy="3232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73647"/>
                </a:solidFill>
                <a:effectLst/>
                <a:uLnTx/>
                <a:uFillTx/>
                <a:latin typeface="Futura Hv BT"/>
                <a:ea typeface="+mn-ea"/>
                <a:cs typeface="+mn-cs"/>
              </a:rPr>
              <a:t>GROWING</a:t>
            </a:r>
          </a:p>
        </p:txBody>
      </p:sp>
      <p:sp>
        <p:nvSpPr>
          <p:cNvPr id="16" name="Rectangle 15">
            <a:extLst>
              <a:ext uri="{FF2B5EF4-FFF2-40B4-BE49-F238E27FC236}">
                <a16:creationId xmlns:a16="http://schemas.microsoft.com/office/drawing/2014/main" id="{045477E1-9D0F-4854-83E4-F74E7DB2AA29}"/>
              </a:ext>
            </a:extLst>
          </p:cNvPr>
          <p:cNvSpPr/>
          <p:nvPr/>
        </p:nvSpPr>
        <p:spPr>
          <a:xfrm>
            <a:off x="10392671" y="1607302"/>
            <a:ext cx="1283855" cy="3232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73647"/>
                </a:solidFill>
                <a:effectLst/>
                <a:uLnTx/>
                <a:uFillTx/>
                <a:latin typeface="Futura Hv BT"/>
                <a:ea typeface="+mn-ea"/>
                <a:cs typeface="+mn-cs"/>
              </a:rPr>
              <a:t>GROWING</a:t>
            </a:r>
          </a:p>
        </p:txBody>
      </p:sp>
      <p:sp>
        <p:nvSpPr>
          <p:cNvPr id="17" name="Rectangle 16">
            <a:extLst>
              <a:ext uri="{FF2B5EF4-FFF2-40B4-BE49-F238E27FC236}">
                <a16:creationId xmlns:a16="http://schemas.microsoft.com/office/drawing/2014/main" id="{7761482A-307B-4327-BEDD-5C36C61785A4}"/>
              </a:ext>
            </a:extLst>
          </p:cNvPr>
          <p:cNvSpPr/>
          <p:nvPr/>
        </p:nvSpPr>
        <p:spPr>
          <a:xfrm>
            <a:off x="8258290" y="1607301"/>
            <a:ext cx="1387244" cy="3232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Futura Hv BT"/>
                <a:ea typeface="+mn-ea"/>
                <a:cs typeface="+mn-cs"/>
              </a:rPr>
              <a:t>DECLINING</a:t>
            </a:r>
          </a:p>
        </p:txBody>
      </p:sp>
      <p:sp>
        <p:nvSpPr>
          <p:cNvPr id="18" name="Rectangle 17">
            <a:extLst>
              <a:ext uri="{FF2B5EF4-FFF2-40B4-BE49-F238E27FC236}">
                <a16:creationId xmlns:a16="http://schemas.microsoft.com/office/drawing/2014/main" id="{BDF0178B-AD3A-4767-96BF-E503D3203FFC}"/>
              </a:ext>
            </a:extLst>
          </p:cNvPr>
          <p:cNvSpPr/>
          <p:nvPr/>
        </p:nvSpPr>
        <p:spPr>
          <a:xfrm>
            <a:off x="9382095" y="3377622"/>
            <a:ext cx="1283855" cy="3232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9C"/>
                </a:solidFill>
                <a:effectLst/>
                <a:uLnTx/>
                <a:uFillTx/>
                <a:latin typeface="Futura Hv BT"/>
                <a:ea typeface="+mn-ea"/>
                <a:cs typeface="+mn-cs"/>
              </a:rPr>
              <a:t>STABLE</a:t>
            </a:r>
          </a:p>
        </p:txBody>
      </p:sp>
      <p:pic>
        <p:nvPicPr>
          <p:cNvPr id="4" name="Picture 3">
            <a:extLst>
              <a:ext uri="{FF2B5EF4-FFF2-40B4-BE49-F238E27FC236}">
                <a16:creationId xmlns:a16="http://schemas.microsoft.com/office/drawing/2014/main" id="{10C42B3C-DEF8-4FA8-85EB-6FBA30790A17}"/>
              </a:ext>
            </a:extLst>
          </p:cNvPr>
          <p:cNvPicPr>
            <a:picLocks noChangeAspect="1"/>
          </p:cNvPicPr>
          <p:nvPr/>
        </p:nvPicPr>
        <p:blipFill rotWithShape="1">
          <a:blip r:embed="rId5"/>
          <a:srcRect b="31818"/>
          <a:stretch/>
        </p:blipFill>
        <p:spPr>
          <a:xfrm>
            <a:off x="10620392" y="6270225"/>
            <a:ext cx="1452258" cy="468083"/>
          </a:xfrm>
          <a:prstGeom prst="rect">
            <a:avLst/>
          </a:prstGeom>
        </p:spPr>
      </p:pic>
      <p:sp>
        <p:nvSpPr>
          <p:cNvPr id="9" name="Footer Placeholder 8">
            <a:extLst>
              <a:ext uri="{FF2B5EF4-FFF2-40B4-BE49-F238E27FC236}">
                <a16:creationId xmlns:a16="http://schemas.microsoft.com/office/drawing/2014/main" id="{D197A8FB-C6B6-7878-D2E1-5C507626740B}"/>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5070922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F7B5DA8-73D1-43C9-973F-4A00562616EB}"/>
              </a:ext>
            </a:extLst>
          </p:cNvPr>
          <p:cNvSpPr/>
          <p:nvPr/>
        </p:nvSpPr>
        <p:spPr>
          <a:xfrm>
            <a:off x="3150840" y="1474427"/>
            <a:ext cx="7962560" cy="2068945"/>
          </a:xfrm>
          <a:prstGeom prst="roundRect">
            <a:avLst>
              <a:gd name="adj" fmla="val 50000"/>
            </a:avLst>
          </a:prstGeom>
          <a:solidFill>
            <a:schemeClr val="accent6">
              <a:alpha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Lt BT"/>
              <a:ea typeface="+mn-ea"/>
              <a:cs typeface="+mn-cs"/>
            </a:endParaRPr>
          </a:p>
        </p:txBody>
      </p:sp>
      <p:sp>
        <p:nvSpPr>
          <p:cNvPr id="12" name="Title 11">
            <a:extLst>
              <a:ext uri="{FF2B5EF4-FFF2-40B4-BE49-F238E27FC236}">
                <a16:creationId xmlns:a16="http://schemas.microsoft.com/office/drawing/2014/main" id="{3A9B3C1D-E16D-4778-940D-385C1B5FFCD5}"/>
              </a:ext>
            </a:extLst>
          </p:cNvPr>
          <p:cNvSpPr>
            <a:spLocks noGrp="1"/>
          </p:cNvSpPr>
          <p:nvPr>
            <p:ph type="title"/>
          </p:nvPr>
        </p:nvSpPr>
        <p:spPr>
          <a:xfrm>
            <a:off x="552974" y="180085"/>
            <a:ext cx="9619060" cy="983548"/>
          </a:xfrm>
        </p:spPr>
        <p:txBody>
          <a:bodyPr/>
          <a:lstStyle/>
          <a:p>
            <a:r>
              <a:rPr lang="en-US" sz="3200">
                <a:cs typeface="Arial"/>
              </a:rPr>
              <a:t>Renewable Generation Resources</a:t>
            </a:r>
            <a:br>
              <a:rPr lang="en-US">
                <a:cs typeface="Arial"/>
              </a:rPr>
            </a:br>
            <a:r>
              <a:rPr lang="en-US" sz="2000">
                <a:cs typeface="Arial"/>
              </a:rPr>
              <a:t>(Owned and Contracted)</a:t>
            </a:r>
            <a:endParaRPr lang="en-US"/>
          </a:p>
        </p:txBody>
      </p:sp>
      <p:sp>
        <p:nvSpPr>
          <p:cNvPr id="4" name="Content Placeholder 3">
            <a:extLst>
              <a:ext uri="{FF2B5EF4-FFF2-40B4-BE49-F238E27FC236}">
                <a16:creationId xmlns:a16="http://schemas.microsoft.com/office/drawing/2014/main" id="{C30B8F47-8077-4308-9B20-FA63E54D24F1}"/>
              </a:ext>
            </a:extLst>
          </p:cNvPr>
          <p:cNvSpPr>
            <a:spLocks noGrp="1"/>
          </p:cNvSpPr>
          <p:nvPr>
            <p:ph idx="1"/>
          </p:nvPr>
        </p:nvSpPr>
        <p:spPr>
          <a:xfrm>
            <a:off x="5098184" y="1674209"/>
            <a:ext cx="5507215" cy="1669380"/>
          </a:xfrm>
        </p:spPr>
        <p:txBody>
          <a:bodyPr anchor="ctr"/>
          <a:lstStyle/>
          <a:p>
            <a:pPr marL="0" indent="0">
              <a:buNone/>
            </a:pPr>
            <a:r>
              <a:rPr lang="en-US">
                <a:latin typeface="+mj-lt"/>
              </a:rPr>
              <a:t>Flambeau Hydroelectric Station</a:t>
            </a:r>
          </a:p>
          <a:p>
            <a:r>
              <a:rPr lang="en-US"/>
              <a:t>18.8 MW</a:t>
            </a:r>
          </a:p>
          <a:p>
            <a:r>
              <a:rPr lang="en-US"/>
              <a:t>Ladysmith, WI</a:t>
            </a:r>
          </a:p>
        </p:txBody>
      </p:sp>
      <p:pic>
        <p:nvPicPr>
          <p:cNvPr id="5" name="Picture 4" descr="A picture containing water, sky, outdoor, nature&#10;&#10;Description automatically generated">
            <a:extLst>
              <a:ext uri="{FF2B5EF4-FFF2-40B4-BE49-F238E27FC236}">
                <a16:creationId xmlns:a16="http://schemas.microsoft.com/office/drawing/2014/main" id="{15786A0A-D0A3-46D5-8041-2FE1EE7692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91" t="15913" b="12615"/>
          <a:stretch/>
        </p:blipFill>
        <p:spPr>
          <a:xfrm>
            <a:off x="552974" y="1307629"/>
            <a:ext cx="4382191" cy="2402541"/>
          </a:xfrm>
          <a:prstGeom prst="roundRect">
            <a:avLst>
              <a:gd name="adj" fmla="val 50000"/>
            </a:avLst>
          </a:prstGeom>
        </p:spPr>
      </p:pic>
      <p:sp>
        <p:nvSpPr>
          <p:cNvPr id="11" name="Rectangle: Rounded Corners 10">
            <a:extLst>
              <a:ext uri="{FF2B5EF4-FFF2-40B4-BE49-F238E27FC236}">
                <a16:creationId xmlns:a16="http://schemas.microsoft.com/office/drawing/2014/main" id="{10B310F3-343E-42B2-9D56-A7988F9D5563}"/>
              </a:ext>
            </a:extLst>
          </p:cNvPr>
          <p:cNvSpPr/>
          <p:nvPr/>
        </p:nvSpPr>
        <p:spPr>
          <a:xfrm>
            <a:off x="3044622" y="3977736"/>
            <a:ext cx="8068777" cy="2068945"/>
          </a:xfrm>
          <a:prstGeom prst="roundRect">
            <a:avLst>
              <a:gd name="adj" fmla="val 50000"/>
            </a:avLst>
          </a:prstGeom>
          <a:solidFill>
            <a:schemeClr val="accent6">
              <a:alpha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Lt BT"/>
              <a:ea typeface="+mn-ea"/>
              <a:cs typeface="+mn-cs"/>
            </a:endParaRPr>
          </a:p>
        </p:txBody>
      </p:sp>
      <p:pic>
        <p:nvPicPr>
          <p:cNvPr id="13" name="Picture 12" descr="A picture containing sky, outdoor, water, nature&#10;&#10;Description automatically generated">
            <a:extLst>
              <a:ext uri="{FF2B5EF4-FFF2-40B4-BE49-F238E27FC236}">
                <a16:creationId xmlns:a16="http://schemas.microsoft.com/office/drawing/2014/main" id="{086B5B97-0C93-4EDC-9381-A48193963B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69" b="10731"/>
          <a:stretch/>
        </p:blipFill>
        <p:spPr>
          <a:xfrm>
            <a:off x="552975" y="3810938"/>
            <a:ext cx="4382190" cy="2402541"/>
          </a:xfrm>
          <a:prstGeom prst="roundRect">
            <a:avLst>
              <a:gd name="adj" fmla="val 50000"/>
            </a:avLst>
          </a:prstGeom>
        </p:spPr>
      </p:pic>
      <p:sp>
        <p:nvSpPr>
          <p:cNvPr id="14" name="Content Placeholder 3">
            <a:extLst>
              <a:ext uri="{FF2B5EF4-FFF2-40B4-BE49-F238E27FC236}">
                <a16:creationId xmlns:a16="http://schemas.microsoft.com/office/drawing/2014/main" id="{4EC8FD0A-E20D-45A5-BFD6-72EEC28BFE75}"/>
              </a:ext>
            </a:extLst>
          </p:cNvPr>
          <p:cNvSpPr txBox="1">
            <a:spLocks/>
          </p:cNvSpPr>
          <p:nvPr/>
        </p:nvSpPr>
        <p:spPr>
          <a:xfrm>
            <a:off x="5070477" y="4177518"/>
            <a:ext cx="4058464" cy="1669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Futura Hv BT"/>
                <a:ea typeface="+mn-ea"/>
                <a:cs typeface="+mn-cs"/>
              </a:rPr>
              <a:t>Sartell Hydro Station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utura Lt BT"/>
                <a:ea typeface="+mn-ea"/>
                <a:cs typeface="+mn-cs"/>
              </a:rPr>
              <a:t>10 MW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utura Lt BT"/>
                <a:ea typeface="+mn-ea"/>
                <a:cs typeface="+mn-cs"/>
              </a:rPr>
              <a:t>Sartell, MN</a:t>
            </a:r>
          </a:p>
        </p:txBody>
      </p:sp>
      <p:sp>
        <p:nvSpPr>
          <p:cNvPr id="3" name="Slide Number Placeholder 3">
            <a:extLst>
              <a:ext uri="{FF2B5EF4-FFF2-40B4-BE49-F238E27FC236}">
                <a16:creationId xmlns:a16="http://schemas.microsoft.com/office/drawing/2014/main" id="{68DFF245-2780-64D0-F377-D979605EB661}"/>
              </a:ext>
            </a:extLst>
          </p:cNvPr>
          <p:cNvSpPr>
            <a:spLocks noGrp="1"/>
          </p:cNvSpPr>
          <p:nvPr>
            <p:ph type="sldNum" sz="quarter" idx="10"/>
          </p:nvPr>
        </p:nvSpPr>
        <p:spPr>
          <a:xfrm>
            <a:off x="640880" y="6357475"/>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6" name="Footer Placeholder 5">
            <a:extLst>
              <a:ext uri="{FF2B5EF4-FFF2-40B4-BE49-F238E27FC236}">
                <a16:creationId xmlns:a16="http://schemas.microsoft.com/office/drawing/2014/main" id="{A5EFBF48-ABE8-C0E8-9BA2-7AADC2F2525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9668177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mountain, sign, green&#10;&#10;Description automatically generated">
            <a:extLst>
              <a:ext uri="{FF2B5EF4-FFF2-40B4-BE49-F238E27FC236}">
                <a16:creationId xmlns:a16="http://schemas.microsoft.com/office/drawing/2014/main" id="{1F89A5AD-400B-4E33-B884-024278DFCB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1554" y="1494532"/>
            <a:ext cx="3740764" cy="354402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CC9A0820-F7D5-40BB-95A9-5F03A2AC5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947" y="1504694"/>
            <a:ext cx="3754618" cy="3394397"/>
          </a:xfrm>
          <a:prstGeom prst="rect">
            <a:avLst/>
          </a:prstGeom>
        </p:spPr>
      </p:pic>
      <p:pic>
        <p:nvPicPr>
          <p:cNvPr id="14" name="Picture 13" descr="A picture containing text, outdoor, grass, arch&#10;&#10;Description automatically generated">
            <a:extLst>
              <a:ext uri="{FF2B5EF4-FFF2-40B4-BE49-F238E27FC236}">
                <a16:creationId xmlns:a16="http://schemas.microsoft.com/office/drawing/2014/main" id="{A440A6D3-B551-44DB-B891-7967FDC76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8992" y="873239"/>
            <a:ext cx="3774015" cy="3386084"/>
          </a:xfrm>
          <a:prstGeom prst="rect">
            <a:avLst/>
          </a:prstGeom>
        </p:spPr>
      </p:pic>
      <p:graphicFrame>
        <p:nvGraphicFramePr>
          <p:cNvPr id="15" name="Table 4">
            <a:extLst>
              <a:ext uri="{FF2B5EF4-FFF2-40B4-BE49-F238E27FC236}">
                <a16:creationId xmlns:a16="http://schemas.microsoft.com/office/drawing/2014/main" id="{A2E0CC4B-1BC0-4A19-86BA-8DD0B440E1E5}"/>
              </a:ext>
            </a:extLst>
          </p:cNvPr>
          <p:cNvGraphicFramePr>
            <a:graphicFrameLocks noGrp="1"/>
          </p:cNvGraphicFramePr>
          <p:nvPr/>
        </p:nvGraphicFramePr>
        <p:xfrm>
          <a:off x="4411156" y="4415245"/>
          <a:ext cx="3480526" cy="1854200"/>
        </p:xfrm>
        <a:graphic>
          <a:graphicData uri="http://schemas.openxmlformats.org/drawingml/2006/table">
            <a:tbl>
              <a:tblPr bandRow="1"/>
              <a:tblGrid>
                <a:gridCol w="2252617">
                  <a:extLst>
                    <a:ext uri="{9D8B030D-6E8A-4147-A177-3AD203B41FA5}">
                      <a16:colId xmlns:a16="http://schemas.microsoft.com/office/drawing/2014/main" val="2116982256"/>
                    </a:ext>
                  </a:extLst>
                </a:gridCol>
                <a:gridCol w="1227909">
                  <a:extLst>
                    <a:ext uri="{9D8B030D-6E8A-4147-A177-3AD203B41FA5}">
                      <a16:colId xmlns:a16="http://schemas.microsoft.com/office/drawing/2014/main" val="3703997639"/>
                    </a:ext>
                  </a:extLst>
                </a:gridCol>
              </a:tblGrid>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Quilt Block</a:t>
                      </a:r>
                    </a:p>
                  </a:txBody>
                  <a:tcPr>
                    <a:lnL w="12700" cmpd="sng">
                      <a:solidFill>
                        <a:srgbClr val="3A8DDD"/>
                      </a:solidFill>
                    </a:lnL>
                    <a:lnR>
                      <a:noFill/>
                    </a:lnR>
                    <a:lnT w="12700" cmpd="sng">
                      <a:solidFill>
                        <a:srgbClr val="3A8DDD"/>
                      </a:solidFill>
                    </a:lnT>
                    <a:lnB w="12700" cmpd="sng">
                      <a:solidFill>
                        <a:srgbClr val="3A8DDD"/>
                      </a:solidFill>
                    </a:lnB>
                    <a:lnTlToBr w="12700" cmpd="sng">
                      <a:noFill/>
                      <a:prstDash val="solid"/>
                    </a:lnTlToBr>
                    <a:lnBlToTr w="12700" cmpd="sng">
                      <a:noFill/>
                      <a:prstDash val="solid"/>
                    </a:lnBlToTr>
                    <a:solidFill>
                      <a:srgbClr val="3A8DDD">
                        <a:tint val="20000"/>
                      </a:srgbClr>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98 MW</a:t>
                      </a:r>
                    </a:p>
                  </a:txBody>
                  <a:tcPr>
                    <a:lnL>
                      <a:noFill/>
                    </a:lnL>
                    <a:lnR w="12700" cmpd="sng">
                      <a:solidFill>
                        <a:srgbClr val="3A8DDD"/>
                      </a:solidFill>
                    </a:lnR>
                    <a:lnT w="12700" cmpd="sng">
                      <a:solidFill>
                        <a:srgbClr val="3A8DDD"/>
                      </a:solidFill>
                    </a:lnT>
                    <a:lnB w="12700" cmpd="sng">
                      <a:solidFill>
                        <a:srgbClr val="3A8DDD"/>
                      </a:solidFill>
                    </a:lnB>
                    <a:lnTlToBr w="12700" cmpd="sng">
                      <a:noFill/>
                      <a:prstDash val="solid"/>
                    </a:lnTlToBr>
                    <a:lnBlToTr w="12700" cmpd="sng">
                      <a:noFill/>
                      <a:prstDash val="solid"/>
                    </a:lnBlToTr>
                    <a:solidFill>
                      <a:srgbClr val="3A8DDD">
                        <a:tint val="20000"/>
                      </a:srgbClr>
                    </a:solidFill>
                  </a:tcPr>
                </a:tc>
                <a:extLst>
                  <a:ext uri="{0D108BD9-81ED-4DB2-BD59-A6C34878D82A}">
                    <a16:rowId xmlns:a16="http://schemas.microsoft.com/office/drawing/2014/main" val="3392499358"/>
                  </a:ext>
                </a:extLst>
              </a:tr>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err="1"/>
                        <a:t>Tatanka</a:t>
                      </a:r>
                      <a:r>
                        <a:rPr lang="en-US"/>
                        <a:t> Ridge</a:t>
                      </a:r>
                    </a:p>
                  </a:txBody>
                  <a:tcPr>
                    <a:lnL w="12700" cmpd="sng">
                      <a:solidFill>
                        <a:srgbClr val="3A8DDD"/>
                      </a:solidFill>
                    </a:lnL>
                    <a:lnR>
                      <a:noFill/>
                    </a:lnR>
                    <a:lnT w="12700" cmpd="sng">
                      <a:solidFill>
                        <a:srgbClr val="3A8DDD"/>
                      </a:solidFill>
                    </a:lnT>
                    <a:lnB w="12700" cmpd="sng">
                      <a:solidFill>
                        <a:srgbClr val="3A8DDD"/>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51.6 MW</a:t>
                      </a:r>
                    </a:p>
                  </a:txBody>
                  <a:tcPr>
                    <a:lnL>
                      <a:noFill/>
                    </a:lnL>
                    <a:lnR w="12700" cmpd="sng">
                      <a:solidFill>
                        <a:srgbClr val="3A8DDD"/>
                      </a:solidFill>
                    </a:lnR>
                    <a:lnT w="12700" cmpd="sng">
                      <a:solidFill>
                        <a:srgbClr val="3A8DDD"/>
                      </a:solidFill>
                    </a:lnT>
                    <a:lnB w="12700" cmpd="sng">
                      <a:solidFill>
                        <a:srgbClr val="3A8DD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79353082"/>
                  </a:ext>
                </a:extLst>
              </a:tr>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Winnebago</a:t>
                      </a:r>
                    </a:p>
                  </a:txBody>
                  <a:tcPr>
                    <a:lnL w="12700" cmpd="sng">
                      <a:solidFill>
                        <a:srgbClr val="3A8DDD"/>
                      </a:solidFill>
                    </a:lnL>
                    <a:lnR>
                      <a:noFill/>
                    </a:lnR>
                    <a:lnT w="12700" cmpd="sng">
                      <a:solidFill>
                        <a:srgbClr val="3A8DDD"/>
                      </a:solidFill>
                    </a:lnT>
                    <a:lnB w="12700" cmpd="sng">
                      <a:solidFill>
                        <a:srgbClr val="3A8DDD"/>
                      </a:solidFill>
                    </a:lnB>
                    <a:lnTlToBr w="12700" cmpd="sng">
                      <a:noFill/>
                      <a:prstDash val="solid"/>
                    </a:lnTlToBr>
                    <a:lnBlToTr w="12700" cmpd="sng">
                      <a:noFill/>
                      <a:prstDash val="solid"/>
                    </a:lnBlToTr>
                    <a:solidFill>
                      <a:srgbClr val="3A8DDD">
                        <a:tint val="20000"/>
                      </a:srgbClr>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20 MW</a:t>
                      </a:r>
                    </a:p>
                  </a:txBody>
                  <a:tcPr>
                    <a:lnL>
                      <a:noFill/>
                    </a:lnL>
                    <a:lnR w="12700" cmpd="sng">
                      <a:solidFill>
                        <a:srgbClr val="3A8DDD"/>
                      </a:solidFill>
                    </a:lnR>
                    <a:lnT w="12700" cmpd="sng">
                      <a:solidFill>
                        <a:srgbClr val="3A8DDD"/>
                      </a:solidFill>
                    </a:lnT>
                    <a:lnB w="12700" cmpd="sng">
                      <a:solidFill>
                        <a:srgbClr val="3A8DDD"/>
                      </a:solidFill>
                    </a:lnB>
                    <a:lnTlToBr w="12700" cmpd="sng">
                      <a:noFill/>
                      <a:prstDash val="solid"/>
                    </a:lnTlToBr>
                    <a:lnBlToTr w="12700" cmpd="sng">
                      <a:noFill/>
                      <a:prstDash val="solid"/>
                    </a:lnBlToTr>
                    <a:solidFill>
                      <a:srgbClr val="3A8DDD">
                        <a:tint val="20000"/>
                      </a:srgbClr>
                    </a:solidFill>
                  </a:tcPr>
                </a:tc>
                <a:extLst>
                  <a:ext uri="{0D108BD9-81ED-4DB2-BD59-A6C34878D82A}">
                    <a16:rowId xmlns:a16="http://schemas.microsoft.com/office/drawing/2014/main" val="2537017436"/>
                  </a:ext>
                </a:extLst>
              </a:tr>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Adams</a:t>
                      </a:r>
                    </a:p>
                  </a:txBody>
                  <a:tcPr>
                    <a:lnL w="12700" cmpd="sng">
                      <a:solidFill>
                        <a:srgbClr val="3A8DDD"/>
                      </a:solidFill>
                    </a:lnL>
                    <a:lnR>
                      <a:noFill/>
                    </a:lnR>
                    <a:lnT w="12700" cmpd="sng">
                      <a:solidFill>
                        <a:srgbClr val="3A8DDD"/>
                      </a:solidFill>
                    </a:lnT>
                    <a:lnB w="12700" cmpd="sng">
                      <a:solidFill>
                        <a:srgbClr val="3A8DDD"/>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17.4 MW</a:t>
                      </a:r>
                    </a:p>
                  </a:txBody>
                  <a:tcPr>
                    <a:lnL>
                      <a:noFill/>
                    </a:lnL>
                    <a:lnR w="12700" cmpd="sng">
                      <a:solidFill>
                        <a:srgbClr val="3A8DDD"/>
                      </a:solidFill>
                    </a:lnR>
                    <a:lnT w="12700" cmpd="sng">
                      <a:solidFill>
                        <a:srgbClr val="3A8DDD"/>
                      </a:solidFill>
                    </a:lnT>
                    <a:lnB w="12700" cmpd="sng">
                      <a:solidFill>
                        <a:srgbClr val="3A8DD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7249316"/>
                  </a:ext>
                </a:extLst>
              </a:tr>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Other wind*</a:t>
                      </a:r>
                    </a:p>
                  </a:txBody>
                  <a:tcPr>
                    <a:lnL w="12700" cmpd="sng">
                      <a:solidFill>
                        <a:srgbClr val="3A8DDD"/>
                      </a:solidFill>
                    </a:lnL>
                    <a:lnR>
                      <a:noFill/>
                    </a:lnR>
                    <a:lnT w="12700" cmpd="sng">
                      <a:solidFill>
                        <a:srgbClr val="3A8DDD"/>
                      </a:solidFill>
                    </a:lnT>
                    <a:lnB w="12700" cmpd="sng">
                      <a:solidFill>
                        <a:srgbClr val="3A8DDD"/>
                      </a:solidFill>
                    </a:lnB>
                    <a:lnTlToBr w="12700" cmpd="sng">
                      <a:noFill/>
                      <a:prstDash val="solid"/>
                    </a:lnTlToBr>
                    <a:lnBlToTr w="12700" cmpd="sng">
                      <a:noFill/>
                      <a:prstDash val="solid"/>
                    </a:lnBlToTr>
                    <a:solidFill>
                      <a:srgbClr val="3A8DDD">
                        <a:tint val="20000"/>
                      </a:srgbClr>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20.4 MW</a:t>
                      </a:r>
                    </a:p>
                  </a:txBody>
                  <a:tcPr>
                    <a:lnL>
                      <a:noFill/>
                    </a:lnL>
                    <a:lnR w="12700" cmpd="sng">
                      <a:solidFill>
                        <a:srgbClr val="3A8DDD"/>
                      </a:solidFill>
                    </a:lnR>
                    <a:lnT w="12700" cmpd="sng">
                      <a:solidFill>
                        <a:srgbClr val="3A8DDD"/>
                      </a:solidFill>
                    </a:lnT>
                    <a:lnB w="12700" cmpd="sng">
                      <a:solidFill>
                        <a:srgbClr val="3A8DDD"/>
                      </a:solidFill>
                    </a:lnB>
                    <a:lnTlToBr w="12700" cmpd="sng">
                      <a:noFill/>
                      <a:prstDash val="solid"/>
                    </a:lnTlToBr>
                    <a:lnBlToTr w="12700" cmpd="sng">
                      <a:noFill/>
                      <a:prstDash val="solid"/>
                    </a:lnBlToTr>
                    <a:solidFill>
                      <a:srgbClr val="3A8DDD">
                        <a:tint val="20000"/>
                      </a:srgbClr>
                    </a:solidFill>
                  </a:tcPr>
                </a:tc>
                <a:extLst>
                  <a:ext uri="{0D108BD9-81ED-4DB2-BD59-A6C34878D82A}">
                    <a16:rowId xmlns:a16="http://schemas.microsoft.com/office/drawing/2014/main" val="576998436"/>
                  </a:ext>
                </a:extLst>
              </a:tr>
            </a:tbl>
          </a:graphicData>
        </a:graphic>
      </p:graphicFrame>
      <p:graphicFrame>
        <p:nvGraphicFramePr>
          <p:cNvPr id="16" name="Table 4">
            <a:extLst>
              <a:ext uri="{FF2B5EF4-FFF2-40B4-BE49-F238E27FC236}">
                <a16:creationId xmlns:a16="http://schemas.microsoft.com/office/drawing/2014/main" id="{17BF1CBC-F1F3-43CC-962C-211B59769077}"/>
              </a:ext>
            </a:extLst>
          </p:cNvPr>
          <p:cNvGraphicFramePr>
            <a:graphicFrameLocks noGrp="1"/>
          </p:cNvGraphicFramePr>
          <p:nvPr/>
        </p:nvGraphicFramePr>
        <p:xfrm>
          <a:off x="463993" y="5038559"/>
          <a:ext cx="3480526" cy="1280160"/>
        </p:xfrm>
        <a:graphic>
          <a:graphicData uri="http://schemas.openxmlformats.org/drawingml/2006/table">
            <a:tbl>
              <a:tblPr bandRow="1"/>
              <a:tblGrid>
                <a:gridCol w="2177506">
                  <a:extLst>
                    <a:ext uri="{9D8B030D-6E8A-4147-A177-3AD203B41FA5}">
                      <a16:colId xmlns:a16="http://schemas.microsoft.com/office/drawing/2014/main" val="2116982256"/>
                    </a:ext>
                  </a:extLst>
                </a:gridCol>
                <a:gridCol w="1303020">
                  <a:extLst>
                    <a:ext uri="{9D8B030D-6E8A-4147-A177-3AD203B41FA5}">
                      <a16:colId xmlns:a16="http://schemas.microsoft.com/office/drawing/2014/main" val="3703997639"/>
                    </a:ext>
                  </a:extLst>
                </a:gridCol>
              </a:tblGrid>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sz="1800"/>
                        <a:t>Small Solar (40 sites)</a:t>
                      </a:r>
                    </a:p>
                  </a:txBody>
                  <a:tcPr>
                    <a:lnL w="12700" cmpd="sng">
                      <a:solidFill>
                        <a:srgbClr val="F8991D"/>
                      </a:solidFill>
                    </a:lnL>
                    <a:lnR>
                      <a:noFill/>
                    </a:lnR>
                    <a:lnT w="12700" cmpd="sng">
                      <a:solidFill>
                        <a:srgbClr val="F8991D"/>
                      </a:solidFill>
                    </a:lnT>
                    <a:lnB w="12700" cmpd="sng">
                      <a:solidFill>
                        <a:srgbClr val="F8991D"/>
                      </a:solidFill>
                    </a:lnB>
                    <a:lnTlToBr w="12700" cmpd="sng">
                      <a:noFill/>
                      <a:prstDash val="solid"/>
                    </a:lnTlToBr>
                    <a:lnBlToTr w="12700" cmpd="sng">
                      <a:noFill/>
                      <a:prstDash val="solid"/>
                    </a:lnBlToTr>
                    <a:solidFill>
                      <a:srgbClr val="F8991D">
                        <a:tint val="20000"/>
                      </a:srgbClr>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44.2 MW</a:t>
                      </a:r>
                    </a:p>
                  </a:txBody>
                  <a:tcPr>
                    <a:lnL>
                      <a:noFill/>
                    </a:lnL>
                    <a:lnR w="12700" cmpd="sng">
                      <a:solidFill>
                        <a:srgbClr val="F8991D"/>
                      </a:solidFill>
                    </a:lnR>
                    <a:lnT w="12700" cmpd="sng">
                      <a:solidFill>
                        <a:srgbClr val="F8991D"/>
                      </a:solidFill>
                    </a:lnT>
                    <a:lnB w="12700" cmpd="sng">
                      <a:solidFill>
                        <a:srgbClr val="F8991D"/>
                      </a:solidFill>
                    </a:lnB>
                    <a:lnTlToBr w="12700" cmpd="sng">
                      <a:noFill/>
                      <a:prstDash val="solid"/>
                    </a:lnTlToBr>
                    <a:lnBlToTr w="12700" cmpd="sng">
                      <a:noFill/>
                      <a:prstDash val="solid"/>
                    </a:lnBlToTr>
                    <a:solidFill>
                      <a:srgbClr val="F8991D">
                        <a:tint val="20000"/>
                      </a:srgbClr>
                    </a:solidFill>
                  </a:tcPr>
                </a:tc>
                <a:extLst>
                  <a:ext uri="{0D108BD9-81ED-4DB2-BD59-A6C34878D82A}">
                    <a16:rowId xmlns:a16="http://schemas.microsoft.com/office/drawing/2014/main" val="3392499358"/>
                  </a:ext>
                </a:extLst>
              </a:tr>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Badger State Solar*</a:t>
                      </a:r>
                    </a:p>
                  </a:txBody>
                  <a:tcPr>
                    <a:lnL w="12700" cmpd="sng">
                      <a:solidFill>
                        <a:srgbClr val="F8991D"/>
                      </a:solidFill>
                    </a:lnL>
                    <a:lnR>
                      <a:noFill/>
                    </a:lnR>
                    <a:lnT w="12700" cmpd="sng">
                      <a:solidFill>
                        <a:srgbClr val="F8991D"/>
                      </a:solidFill>
                    </a:lnT>
                    <a:lnB w="12700" cmpd="sng">
                      <a:solidFill>
                        <a:srgbClr val="F8991D"/>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149 MW</a:t>
                      </a:r>
                    </a:p>
                  </a:txBody>
                  <a:tcPr>
                    <a:lnL>
                      <a:noFill/>
                    </a:lnL>
                    <a:lnR w="12700" cmpd="sng">
                      <a:solidFill>
                        <a:srgbClr val="F8991D"/>
                      </a:solidFill>
                    </a:lnR>
                    <a:lnT w="12700" cmpd="sng">
                      <a:solidFill>
                        <a:srgbClr val="F8991D"/>
                      </a:solidFill>
                    </a:lnT>
                    <a:lnB w="12700" cmpd="sng">
                      <a:solidFill>
                        <a:srgbClr val="F8991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79353082"/>
                  </a:ext>
                </a:extLst>
              </a:tr>
            </a:tbl>
          </a:graphicData>
        </a:graphic>
      </p:graphicFrame>
      <p:graphicFrame>
        <p:nvGraphicFramePr>
          <p:cNvPr id="17" name="Table 4">
            <a:extLst>
              <a:ext uri="{FF2B5EF4-FFF2-40B4-BE49-F238E27FC236}">
                <a16:creationId xmlns:a16="http://schemas.microsoft.com/office/drawing/2014/main" id="{8BCC429F-FA08-4385-97BA-03B21125AD01}"/>
              </a:ext>
            </a:extLst>
          </p:cNvPr>
          <p:cNvGraphicFramePr>
            <a:graphicFrameLocks noGrp="1"/>
          </p:cNvGraphicFramePr>
          <p:nvPr/>
        </p:nvGraphicFramePr>
        <p:xfrm>
          <a:off x="8290830" y="5038559"/>
          <a:ext cx="3480526" cy="741680"/>
        </p:xfrm>
        <a:graphic>
          <a:graphicData uri="http://schemas.openxmlformats.org/drawingml/2006/table">
            <a:tbl>
              <a:tblPr bandRow="1"/>
              <a:tblGrid>
                <a:gridCol w="2252617">
                  <a:extLst>
                    <a:ext uri="{9D8B030D-6E8A-4147-A177-3AD203B41FA5}">
                      <a16:colId xmlns:a16="http://schemas.microsoft.com/office/drawing/2014/main" val="2116982256"/>
                    </a:ext>
                  </a:extLst>
                </a:gridCol>
                <a:gridCol w="1227909">
                  <a:extLst>
                    <a:ext uri="{9D8B030D-6E8A-4147-A177-3AD203B41FA5}">
                      <a16:colId xmlns:a16="http://schemas.microsoft.com/office/drawing/2014/main" val="3703997639"/>
                    </a:ext>
                  </a:extLst>
                </a:gridCol>
              </a:tblGrid>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Timberline Trail</a:t>
                      </a:r>
                    </a:p>
                  </a:txBody>
                  <a:tcPr>
                    <a:lnL w="12700" cmpd="sng">
                      <a:solidFill>
                        <a:srgbClr val="80BD00"/>
                      </a:solidFill>
                    </a:lnL>
                    <a:lnR>
                      <a:noFill/>
                    </a:lnR>
                    <a:lnT w="12700" cmpd="sng">
                      <a:solidFill>
                        <a:srgbClr val="80BD00"/>
                      </a:solidFill>
                    </a:lnT>
                    <a:lnB w="12700" cmpd="sng">
                      <a:solidFill>
                        <a:srgbClr val="80BD00"/>
                      </a:solidFill>
                    </a:lnB>
                    <a:lnTlToBr w="12700" cmpd="sng">
                      <a:noFill/>
                      <a:prstDash val="solid"/>
                    </a:lnTlToBr>
                    <a:lnBlToTr w="12700" cmpd="sng">
                      <a:noFill/>
                      <a:prstDash val="solid"/>
                    </a:lnBlToTr>
                    <a:solidFill>
                      <a:srgbClr val="80BD00">
                        <a:tint val="20000"/>
                      </a:srgbClr>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5.6 MW</a:t>
                      </a:r>
                    </a:p>
                  </a:txBody>
                  <a:tcPr>
                    <a:lnL>
                      <a:noFill/>
                    </a:lnL>
                    <a:lnR w="12700" cmpd="sng">
                      <a:solidFill>
                        <a:srgbClr val="80BD00"/>
                      </a:solidFill>
                    </a:lnR>
                    <a:lnT w="12700" cmpd="sng">
                      <a:solidFill>
                        <a:srgbClr val="80BD00"/>
                      </a:solidFill>
                    </a:lnT>
                    <a:lnB w="12700" cmpd="sng">
                      <a:solidFill>
                        <a:srgbClr val="80BD00"/>
                      </a:solidFill>
                    </a:lnB>
                    <a:lnTlToBr w="12700" cmpd="sng">
                      <a:noFill/>
                      <a:prstDash val="solid"/>
                    </a:lnTlToBr>
                    <a:lnBlToTr w="12700" cmpd="sng">
                      <a:noFill/>
                      <a:prstDash val="solid"/>
                    </a:lnBlToTr>
                    <a:solidFill>
                      <a:srgbClr val="80BD00">
                        <a:tint val="20000"/>
                      </a:srgbClr>
                    </a:solidFill>
                  </a:tcPr>
                </a:tc>
                <a:extLst>
                  <a:ext uri="{0D108BD9-81ED-4DB2-BD59-A6C34878D82A}">
                    <a16:rowId xmlns:a16="http://schemas.microsoft.com/office/drawing/2014/main" val="3392499358"/>
                  </a:ext>
                </a:extLst>
              </a:tr>
              <a:tr h="370840">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r>
                        <a:rPr lang="en-US"/>
                        <a:t>Central Disposal</a:t>
                      </a:r>
                    </a:p>
                  </a:txBody>
                  <a:tcPr>
                    <a:lnL w="12700" cmpd="sng">
                      <a:solidFill>
                        <a:srgbClr val="80BD00"/>
                      </a:solidFill>
                    </a:lnL>
                    <a:lnR>
                      <a:noFill/>
                    </a:lnR>
                    <a:lnT w="12700" cmpd="sng">
                      <a:solidFill>
                        <a:srgbClr val="80BD00"/>
                      </a:solidFill>
                    </a:lnT>
                    <a:lnB w="12700" cmpd="sng">
                      <a:solidFill>
                        <a:srgbClr val="80BD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Futura Lt BT"/>
                        </a:defRPr>
                      </a:lvl1pPr>
                      <a:lvl2pPr marL="457200" algn="l" defTabSz="914400" rtl="0" eaLnBrk="1" latinLnBrk="0" hangingPunct="1">
                        <a:defRPr sz="1800" kern="1200">
                          <a:solidFill>
                            <a:schemeClr val="dk1"/>
                          </a:solidFill>
                          <a:latin typeface="Futura Lt BT"/>
                        </a:defRPr>
                      </a:lvl2pPr>
                      <a:lvl3pPr marL="914400" algn="l" defTabSz="914400" rtl="0" eaLnBrk="1" latinLnBrk="0" hangingPunct="1">
                        <a:defRPr sz="1800" kern="1200">
                          <a:solidFill>
                            <a:schemeClr val="dk1"/>
                          </a:solidFill>
                          <a:latin typeface="Futura Lt BT"/>
                        </a:defRPr>
                      </a:lvl3pPr>
                      <a:lvl4pPr marL="1371600" algn="l" defTabSz="914400" rtl="0" eaLnBrk="1" latinLnBrk="0" hangingPunct="1">
                        <a:defRPr sz="1800" kern="1200">
                          <a:solidFill>
                            <a:schemeClr val="dk1"/>
                          </a:solidFill>
                          <a:latin typeface="Futura Lt BT"/>
                        </a:defRPr>
                      </a:lvl4pPr>
                      <a:lvl5pPr marL="1828800" algn="l" defTabSz="914400" rtl="0" eaLnBrk="1" latinLnBrk="0" hangingPunct="1">
                        <a:defRPr sz="1800" kern="1200">
                          <a:solidFill>
                            <a:schemeClr val="dk1"/>
                          </a:solidFill>
                          <a:latin typeface="Futura Lt BT"/>
                        </a:defRPr>
                      </a:lvl5pPr>
                      <a:lvl6pPr marL="2286000" algn="l" defTabSz="914400" rtl="0" eaLnBrk="1" latinLnBrk="0" hangingPunct="1">
                        <a:defRPr sz="1800" kern="1200">
                          <a:solidFill>
                            <a:schemeClr val="dk1"/>
                          </a:solidFill>
                          <a:latin typeface="Futura Lt BT"/>
                        </a:defRPr>
                      </a:lvl6pPr>
                      <a:lvl7pPr marL="2743200" algn="l" defTabSz="914400" rtl="0" eaLnBrk="1" latinLnBrk="0" hangingPunct="1">
                        <a:defRPr sz="1800" kern="1200">
                          <a:solidFill>
                            <a:schemeClr val="dk1"/>
                          </a:solidFill>
                          <a:latin typeface="Futura Lt BT"/>
                        </a:defRPr>
                      </a:lvl7pPr>
                      <a:lvl8pPr marL="3200400" algn="l" defTabSz="914400" rtl="0" eaLnBrk="1" latinLnBrk="0" hangingPunct="1">
                        <a:defRPr sz="1800" kern="1200">
                          <a:solidFill>
                            <a:schemeClr val="dk1"/>
                          </a:solidFill>
                          <a:latin typeface="Futura Lt BT"/>
                        </a:defRPr>
                      </a:lvl8pPr>
                      <a:lvl9pPr marL="3657600" algn="l" defTabSz="914400" rtl="0" eaLnBrk="1" latinLnBrk="0" hangingPunct="1">
                        <a:defRPr sz="1800" kern="1200">
                          <a:solidFill>
                            <a:schemeClr val="dk1"/>
                          </a:solidFill>
                          <a:latin typeface="Futura Lt BT"/>
                        </a:defRPr>
                      </a:lvl9pPr>
                    </a:lstStyle>
                    <a:p>
                      <a:pPr algn="r"/>
                      <a:r>
                        <a:rPr lang="en-US"/>
                        <a:t>4.8 MW</a:t>
                      </a:r>
                    </a:p>
                  </a:txBody>
                  <a:tcPr>
                    <a:lnL>
                      <a:noFill/>
                    </a:lnL>
                    <a:lnR w="12700" cmpd="sng">
                      <a:solidFill>
                        <a:srgbClr val="80BD00"/>
                      </a:solidFill>
                    </a:lnR>
                    <a:lnT w="12700" cmpd="sng">
                      <a:solidFill>
                        <a:srgbClr val="80BD00"/>
                      </a:solidFill>
                    </a:lnT>
                    <a:lnB w="12700" cmpd="sng">
                      <a:solidFill>
                        <a:srgbClr val="80BD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79353082"/>
                  </a:ext>
                </a:extLst>
              </a:tr>
            </a:tbl>
          </a:graphicData>
        </a:graphic>
      </p:graphicFrame>
      <p:sp>
        <p:nvSpPr>
          <p:cNvPr id="18" name="Content Placeholder 4">
            <a:extLst>
              <a:ext uri="{FF2B5EF4-FFF2-40B4-BE49-F238E27FC236}">
                <a16:creationId xmlns:a16="http://schemas.microsoft.com/office/drawing/2014/main" id="{BAC0A4E6-039B-4B57-844D-91D0626B16B0}"/>
              </a:ext>
            </a:extLst>
          </p:cNvPr>
          <p:cNvSpPr txBox="1">
            <a:spLocks/>
          </p:cNvSpPr>
          <p:nvPr/>
        </p:nvSpPr>
        <p:spPr>
          <a:xfrm>
            <a:off x="1487310" y="6306603"/>
            <a:ext cx="2235926" cy="3031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5000"/>
              </a:lnSpc>
              <a:spcBef>
                <a:spcPct val="20000"/>
              </a:spcBef>
              <a:spcAft>
                <a:spcPts val="0"/>
              </a:spcAft>
              <a:buClr>
                <a:srgbClr val="005C9A"/>
              </a:buClr>
              <a:buSzPct val="80000"/>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Futura Lt BT"/>
                <a:ea typeface="+mn-ea"/>
                <a:cs typeface="+mn-cs"/>
              </a:rPr>
              <a:t>*Coming soon in 2025</a:t>
            </a:r>
          </a:p>
        </p:txBody>
      </p:sp>
      <p:sp>
        <p:nvSpPr>
          <p:cNvPr id="19" name="Content Placeholder 4">
            <a:extLst>
              <a:ext uri="{FF2B5EF4-FFF2-40B4-BE49-F238E27FC236}">
                <a16:creationId xmlns:a16="http://schemas.microsoft.com/office/drawing/2014/main" id="{DEA779BF-6357-4A30-B698-7EC3055F1EB7}"/>
              </a:ext>
            </a:extLst>
          </p:cNvPr>
          <p:cNvSpPr txBox="1">
            <a:spLocks/>
          </p:cNvSpPr>
          <p:nvPr/>
        </p:nvSpPr>
        <p:spPr>
          <a:xfrm>
            <a:off x="5655756" y="6269445"/>
            <a:ext cx="2235926" cy="30316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5000"/>
              </a:lnSpc>
              <a:spcBef>
                <a:spcPct val="20000"/>
              </a:spcBef>
              <a:spcAft>
                <a:spcPts val="0"/>
              </a:spcAft>
              <a:buClr>
                <a:srgbClr val="005C9A"/>
              </a:buClr>
              <a:buSzPct val="80000"/>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Futura Lt BT"/>
                <a:ea typeface="+mn-ea"/>
                <a:cs typeface="+mn-cs"/>
              </a:rPr>
              <a:t>*Across multiple facilities</a:t>
            </a:r>
          </a:p>
        </p:txBody>
      </p:sp>
      <p:sp>
        <p:nvSpPr>
          <p:cNvPr id="20" name="Title 1">
            <a:extLst>
              <a:ext uri="{FF2B5EF4-FFF2-40B4-BE49-F238E27FC236}">
                <a16:creationId xmlns:a16="http://schemas.microsoft.com/office/drawing/2014/main" id="{3CA2F074-3E21-462C-8C87-8A77F776744E}"/>
              </a:ext>
            </a:extLst>
          </p:cNvPr>
          <p:cNvSpPr txBox="1">
            <a:spLocks/>
          </p:cNvSpPr>
          <p:nvPr/>
        </p:nvSpPr>
        <p:spPr>
          <a:xfrm>
            <a:off x="463992" y="214525"/>
            <a:ext cx="9681793" cy="720725"/>
          </a:xfrm>
          <a:prstGeom prst="rect">
            <a:avLst/>
          </a:prstGeom>
        </p:spPr>
        <p:txBody>
          <a:bodyPr anchor="ctr">
            <a:normAutofit fontScale="97500"/>
          </a:bodyPr>
          <a:lstStyle>
            <a:lvl1pPr algn="ctr"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5A9C"/>
                </a:solidFill>
                <a:effectLst/>
                <a:uLnTx/>
                <a:uFillTx/>
                <a:latin typeface="Futura Hv BT"/>
                <a:ea typeface="+mj-ea"/>
                <a:cs typeface="+mj-cs"/>
              </a:rPr>
              <a:t>Renewable Generation Resources (Contracted)</a:t>
            </a:r>
            <a:endParaRPr kumimoji="0" lang="en-US" sz="3200" b="0" i="0" u="none" strike="noStrike" kern="1200" cap="none" spc="0" normalizeH="0" baseline="0" noProof="0">
              <a:ln>
                <a:noFill/>
              </a:ln>
              <a:solidFill>
                <a:srgbClr val="005A9C"/>
              </a:solidFill>
              <a:effectLst/>
              <a:uLnTx/>
              <a:uFillTx/>
              <a:latin typeface="Futura Hv BT"/>
              <a:ea typeface="+mj-ea"/>
              <a:cs typeface="+mj-cs"/>
            </a:endParaRPr>
          </a:p>
        </p:txBody>
      </p:sp>
      <p:sp>
        <p:nvSpPr>
          <p:cNvPr id="3" name="Slide Number Placeholder 3">
            <a:extLst>
              <a:ext uri="{FF2B5EF4-FFF2-40B4-BE49-F238E27FC236}">
                <a16:creationId xmlns:a16="http://schemas.microsoft.com/office/drawing/2014/main" id="{5AE3946B-2E93-3F1E-37F3-6C86DB35DECC}"/>
              </a:ext>
            </a:extLst>
          </p:cNvPr>
          <p:cNvSpPr>
            <a:spLocks noGrp="1"/>
          </p:cNvSpPr>
          <p:nvPr>
            <p:ph type="sldNum" sz="quarter" idx="10"/>
          </p:nvPr>
        </p:nvSpPr>
        <p:spPr>
          <a:xfrm>
            <a:off x="677334" y="6468833"/>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4" name="Footer Placeholder 3">
            <a:extLst>
              <a:ext uri="{FF2B5EF4-FFF2-40B4-BE49-F238E27FC236}">
                <a16:creationId xmlns:a16="http://schemas.microsoft.com/office/drawing/2014/main" id="{F27B87E3-80ED-8A25-2AED-9C5A2645A58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9620676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B3FBAF0-7440-90C1-638D-5B90673079A2}"/>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46" name="Title 45">
            <a:extLst>
              <a:ext uri="{FF2B5EF4-FFF2-40B4-BE49-F238E27FC236}">
                <a16:creationId xmlns:a16="http://schemas.microsoft.com/office/drawing/2014/main" id="{14E8B658-0DD4-492E-A8A5-E3FA80FF09AD}"/>
              </a:ext>
            </a:extLst>
          </p:cNvPr>
          <p:cNvSpPr>
            <a:spLocks noGrp="1"/>
          </p:cNvSpPr>
          <p:nvPr>
            <p:ph type="title" idx="4294967295"/>
          </p:nvPr>
        </p:nvSpPr>
        <p:spPr>
          <a:xfrm>
            <a:off x="340905" y="179646"/>
            <a:ext cx="7105475" cy="549275"/>
          </a:xfrm>
        </p:spPr>
        <p:txBody>
          <a:bodyPr>
            <a:noAutofit/>
          </a:bodyPr>
          <a:lstStyle/>
          <a:p>
            <a:r>
              <a:rPr lang="en-US" sz="3200"/>
              <a:t>Generation Resources</a:t>
            </a:r>
          </a:p>
        </p:txBody>
      </p:sp>
      <p:grpSp>
        <p:nvGrpSpPr>
          <p:cNvPr id="44" name="Group 43">
            <a:extLst>
              <a:ext uri="{FF2B5EF4-FFF2-40B4-BE49-F238E27FC236}">
                <a16:creationId xmlns:a16="http://schemas.microsoft.com/office/drawing/2014/main" id="{3C18D239-2305-4392-B94C-8FE80B56D1EB}"/>
              </a:ext>
            </a:extLst>
          </p:cNvPr>
          <p:cNvGrpSpPr/>
          <p:nvPr/>
        </p:nvGrpSpPr>
        <p:grpSpPr>
          <a:xfrm>
            <a:off x="282594" y="981392"/>
            <a:ext cx="11803248" cy="5146358"/>
            <a:chOff x="282594" y="1038542"/>
            <a:chExt cx="11803248" cy="5146358"/>
          </a:xfrm>
        </p:grpSpPr>
        <p:sp>
          <p:nvSpPr>
            <p:cNvPr id="7" name="Rectangle: Rounded Corners 6">
              <a:extLst>
                <a:ext uri="{FF2B5EF4-FFF2-40B4-BE49-F238E27FC236}">
                  <a16:creationId xmlns:a16="http://schemas.microsoft.com/office/drawing/2014/main" id="{18B014BC-FD8B-4E2C-8149-E3962E5BA74F}"/>
                </a:ext>
              </a:extLst>
            </p:cNvPr>
            <p:cNvSpPr/>
            <p:nvPr/>
          </p:nvSpPr>
          <p:spPr>
            <a:xfrm>
              <a:off x="9271412" y="1314386"/>
              <a:ext cx="2599210" cy="4870514"/>
            </a:xfrm>
            <a:prstGeom prst="roundRect">
              <a:avLst>
                <a:gd name="adj" fmla="val 10759"/>
              </a:avLst>
            </a:prstGeom>
            <a:solidFill>
              <a:schemeClr val="accent6">
                <a:alpha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pic>
          <p:nvPicPr>
            <p:cNvPr id="8" name="Picture 7" descr="A picture containing sky, outdoor, ground, cement&#10;&#10;Description automatically generated">
              <a:extLst>
                <a:ext uri="{FF2B5EF4-FFF2-40B4-BE49-F238E27FC236}">
                  <a16:creationId xmlns:a16="http://schemas.microsoft.com/office/drawing/2014/main" id="{C585E3E0-28F0-4C78-9C6D-2B96170E2E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21829" y="1046090"/>
              <a:ext cx="2362918" cy="2362918"/>
            </a:xfrm>
            <a:prstGeom prst="ellipse">
              <a:avLst/>
            </a:prstGeom>
            <a:ln w="63500" cap="rnd">
              <a:noFill/>
            </a:ln>
            <a:effectLst/>
          </p:spPr>
        </p:pic>
        <p:grpSp>
          <p:nvGrpSpPr>
            <p:cNvPr id="9" name="Group 8">
              <a:extLst>
                <a:ext uri="{FF2B5EF4-FFF2-40B4-BE49-F238E27FC236}">
                  <a16:creationId xmlns:a16="http://schemas.microsoft.com/office/drawing/2014/main" id="{C37C13DC-C5AC-444A-BB9B-2CB60A74005C}"/>
                </a:ext>
              </a:extLst>
            </p:cNvPr>
            <p:cNvGrpSpPr/>
            <p:nvPr/>
          </p:nvGrpSpPr>
          <p:grpSpPr>
            <a:xfrm>
              <a:off x="10951641" y="2722460"/>
              <a:ext cx="1134201" cy="1134201"/>
              <a:chOff x="266237" y="2880360"/>
              <a:chExt cx="1097280" cy="1097280"/>
            </a:xfrm>
          </p:grpSpPr>
          <p:sp>
            <p:nvSpPr>
              <p:cNvPr id="10" name="Oval 9">
                <a:extLst>
                  <a:ext uri="{FF2B5EF4-FFF2-40B4-BE49-F238E27FC236}">
                    <a16:creationId xmlns:a16="http://schemas.microsoft.com/office/drawing/2014/main" id="{9C3E42DF-44FF-4369-A435-E20FE616C9A7}"/>
                  </a:ext>
                </a:extLst>
              </p:cNvPr>
              <p:cNvSpPr>
                <a:spLocks noChangeAspect="1"/>
              </p:cNvSpPr>
              <p:nvPr/>
            </p:nvSpPr>
            <p:spPr>
              <a:xfrm>
                <a:off x="266237" y="2880360"/>
                <a:ext cx="1097280" cy="1097280"/>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grpSp>
            <p:nvGrpSpPr>
              <p:cNvPr id="11" name="Group 10">
                <a:extLst>
                  <a:ext uri="{FF2B5EF4-FFF2-40B4-BE49-F238E27FC236}">
                    <a16:creationId xmlns:a16="http://schemas.microsoft.com/office/drawing/2014/main" id="{139A1444-5B93-43A0-BE2A-0B5C854DC0D7}"/>
                  </a:ext>
                </a:extLst>
              </p:cNvPr>
              <p:cNvGrpSpPr/>
              <p:nvPr/>
            </p:nvGrpSpPr>
            <p:grpSpPr>
              <a:xfrm>
                <a:off x="278790" y="3036585"/>
                <a:ext cx="1079640" cy="784830"/>
                <a:chOff x="5554826" y="3035016"/>
                <a:chExt cx="1079640" cy="784830"/>
              </a:xfrm>
            </p:grpSpPr>
            <p:sp>
              <p:nvSpPr>
                <p:cNvPr id="12" name="TextBox 11">
                  <a:extLst>
                    <a:ext uri="{FF2B5EF4-FFF2-40B4-BE49-F238E27FC236}">
                      <a16:creationId xmlns:a16="http://schemas.microsoft.com/office/drawing/2014/main" id="{1042352E-1B5C-4A94-A975-8A9FCAEC0CEE}"/>
                    </a:ext>
                  </a:extLst>
                </p:cNvPr>
                <p:cNvSpPr txBox="1"/>
                <p:nvPr/>
              </p:nvSpPr>
              <p:spPr>
                <a:xfrm>
                  <a:off x="5554826" y="3035016"/>
                  <a:ext cx="9342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503</a:t>
                  </a:r>
                </a:p>
              </p:txBody>
            </p:sp>
            <p:sp>
              <p:nvSpPr>
                <p:cNvPr id="13" name="TextBox 12">
                  <a:extLst>
                    <a:ext uri="{FF2B5EF4-FFF2-40B4-BE49-F238E27FC236}">
                      <a16:creationId xmlns:a16="http://schemas.microsoft.com/office/drawing/2014/main" id="{782B114F-B345-417B-A90D-11FDBB42E7BC}"/>
                    </a:ext>
                  </a:extLst>
                </p:cNvPr>
                <p:cNvSpPr txBox="1"/>
                <p:nvPr/>
              </p:nvSpPr>
              <p:spPr>
                <a:xfrm>
                  <a:off x="5922959" y="3419736"/>
                  <a:ext cx="7115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MW</a:t>
                  </a:r>
                  <a:endParaRPr kumimoji="0" lang="en-US" sz="2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p:txBody>
            </p:sp>
          </p:grpSp>
        </p:grpSp>
        <p:sp>
          <p:nvSpPr>
            <p:cNvPr id="14" name="Rectangle 13">
              <a:extLst>
                <a:ext uri="{FF2B5EF4-FFF2-40B4-BE49-F238E27FC236}">
                  <a16:creationId xmlns:a16="http://schemas.microsoft.com/office/drawing/2014/main" id="{799E91DA-F347-4309-864A-294269A5BFB1}"/>
                </a:ext>
              </a:extLst>
            </p:cNvPr>
            <p:cNvSpPr/>
            <p:nvPr/>
          </p:nvSpPr>
          <p:spPr>
            <a:xfrm>
              <a:off x="9353740" y="3856661"/>
              <a:ext cx="2356500" cy="85895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err="1">
                  <a:ln>
                    <a:noFill/>
                  </a:ln>
                  <a:solidFill>
                    <a:srgbClr val="005A9C"/>
                  </a:solidFill>
                  <a:effectLst>
                    <a:outerShdw blurRad="38100" dist="38100" dir="2700000" algn="tl">
                      <a:srgbClr val="000000">
                        <a:alpha val="43137"/>
                      </a:srgbClr>
                    </a:outerShdw>
                  </a:effectLst>
                  <a:uLnTx/>
                  <a:uFillTx/>
                  <a:latin typeface="Futura Hv BT"/>
                  <a:ea typeface="+mn-ea"/>
                  <a:cs typeface="+mn-cs"/>
                </a:rPr>
                <a:t>RockGen</a:t>
              </a:r>
              <a:endPar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Energy Center</a:t>
              </a:r>
              <a:endParaRPr kumimoji="0" lang="en-US" altLang="en-US" sz="18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endParaRPr>
            </a:p>
          </p:txBody>
        </p:sp>
        <p:sp>
          <p:nvSpPr>
            <p:cNvPr id="15" name="Rectangle 14">
              <a:extLst>
                <a:ext uri="{FF2B5EF4-FFF2-40B4-BE49-F238E27FC236}">
                  <a16:creationId xmlns:a16="http://schemas.microsoft.com/office/drawing/2014/main" id="{E2BFD585-82CF-40E0-9D83-35CBB75915AF}"/>
                </a:ext>
              </a:extLst>
            </p:cNvPr>
            <p:cNvSpPr/>
            <p:nvPr/>
          </p:nvSpPr>
          <p:spPr>
            <a:xfrm>
              <a:off x="6305355" y="3721983"/>
              <a:ext cx="2599211" cy="12407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Elk Mound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Combustion Turbines</a:t>
              </a:r>
              <a:endParaRPr kumimoji="0" lang="en-US" altLang="en-US" sz="18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endParaRPr>
            </a:p>
          </p:txBody>
        </p:sp>
        <p:sp>
          <p:nvSpPr>
            <p:cNvPr id="16" name="Rectangle: Rounded Corners 15">
              <a:extLst>
                <a:ext uri="{FF2B5EF4-FFF2-40B4-BE49-F238E27FC236}">
                  <a16:creationId xmlns:a16="http://schemas.microsoft.com/office/drawing/2014/main" id="{B3C5CECE-A07C-4194-B0C3-D75A7A178FDD}"/>
                </a:ext>
              </a:extLst>
            </p:cNvPr>
            <p:cNvSpPr/>
            <p:nvPr/>
          </p:nvSpPr>
          <p:spPr>
            <a:xfrm>
              <a:off x="6305355" y="1312081"/>
              <a:ext cx="2599210" cy="4870514"/>
            </a:xfrm>
            <a:prstGeom prst="roundRect">
              <a:avLst>
                <a:gd name="adj" fmla="val 10759"/>
              </a:avLst>
            </a:prstGeom>
            <a:solidFill>
              <a:schemeClr val="accent6">
                <a:alpha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pic>
          <p:nvPicPr>
            <p:cNvPr id="17" name="Picture 16" descr="A picture containing grass, outdoor, highland&#10;&#10;Description automatically generated">
              <a:extLst>
                <a:ext uri="{FF2B5EF4-FFF2-40B4-BE49-F238E27FC236}">
                  <a16:creationId xmlns:a16="http://schemas.microsoft.com/office/drawing/2014/main" id="{2691A16A-8EF0-4505-BE75-E2B773532D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6328" y="1038542"/>
              <a:ext cx="2362919" cy="2362918"/>
            </a:xfrm>
            <a:prstGeom prst="ellipse">
              <a:avLst/>
            </a:prstGeom>
          </p:spPr>
        </p:pic>
        <p:grpSp>
          <p:nvGrpSpPr>
            <p:cNvPr id="18" name="Group 17">
              <a:extLst>
                <a:ext uri="{FF2B5EF4-FFF2-40B4-BE49-F238E27FC236}">
                  <a16:creationId xmlns:a16="http://schemas.microsoft.com/office/drawing/2014/main" id="{8423D8A5-54AF-4328-88FF-63E1446651F3}"/>
                </a:ext>
              </a:extLst>
            </p:cNvPr>
            <p:cNvGrpSpPr/>
            <p:nvPr/>
          </p:nvGrpSpPr>
          <p:grpSpPr>
            <a:xfrm>
              <a:off x="8074653" y="2746791"/>
              <a:ext cx="1134201" cy="1134201"/>
              <a:chOff x="266237" y="2880360"/>
              <a:chExt cx="1097280" cy="1097280"/>
            </a:xfrm>
          </p:grpSpPr>
          <p:sp>
            <p:nvSpPr>
              <p:cNvPr id="19" name="Oval 18">
                <a:extLst>
                  <a:ext uri="{FF2B5EF4-FFF2-40B4-BE49-F238E27FC236}">
                    <a16:creationId xmlns:a16="http://schemas.microsoft.com/office/drawing/2014/main" id="{1BB2321D-AF0C-4C30-B15D-6578822E8DD9}"/>
                  </a:ext>
                </a:extLst>
              </p:cNvPr>
              <p:cNvSpPr>
                <a:spLocks noChangeAspect="1"/>
              </p:cNvSpPr>
              <p:nvPr/>
            </p:nvSpPr>
            <p:spPr>
              <a:xfrm>
                <a:off x="266237" y="2880360"/>
                <a:ext cx="1097280" cy="1097280"/>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grpSp>
            <p:nvGrpSpPr>
              <p:cNvPr id="20" name="Group 19">
                <a:extLst>
                  <a:ext uri="{FF2B5EF4-FFF2-40B4-BE49-F238E27FC236}">
                    <a16:creationId xmlns:a16="http://schemas.microsoft.com/office/drawing/2014/main" id="{747506B6-74CB-4136-8AAB-FC4BCDA7FACB}"/>
                  </a:ext>
                </a:extLst>
              </p:cNvPr>
              <p:cNvGrpSpPr/>
              <p:nvPr/>
            </p:nvGrpSpPr>
            <p:grpSpPr>
              <a:xfrm>
                <a:off x="271324" y="3036585"/>
                <a:ext cx="1087106" cy="784830"/>
                <a:chOff x="5547360" y="3035016"/>
                <a:chExt cx="1087106" cy="784830"/>
              </a:xfrm>
            </p:grpSpPr>
            <p:sp>
              <p:nvSpPr>
                <p:cNvPr id="21" name="TextBox 20">
                  <a:extLst>
                    <a:ext uri="{FF2B5EF4-FFF2-40B4-BE49-F238E27FC236}">
                      <a16:creationId xmlns:a16="http://schemas.microsoft.com/office/drawing/2014/main" id="{32B52183-91BB-4A45-AD87-656676E65A67}"/>
                    </a:ext>
                  </a:extLst>
                </p:cNvPr>
                <p:cNvSpPr txBox="1"/>
                <p:nvPr/>
              </p:nvSpPr>
              <p:spPr>
                <a:xfrm>
                  <a:off x="5547360" y="3035016"/>
                  <a:ext cx="7511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74</a:t>
                  </a:r>
                </a:p>
              </p:txBody>
            </p:sp>
            <p:sp>
              <p:nvSpPr>
                <p:cNvPr id="22" name="TextBox 21">
                  <a:extLst>
                    <a:ext uri="{FF2B5EF4-FFF2-40B4-BE49-F238E27FC236}">
                      <a16:creationId xmlns:a16="http://schemas.microsoft.com/office/drawing/2014/main" id="{BC113BC1-1BEF-4557-B80E-730BA8E70BE8}"/>
                    </a:ext>
                  </a:extLst>
                </p:cNvPr>
                <p:cNvSpPr txBox="1"/>
                <p:nvPr/>
              </p:nvSpPr>
              <p:spPr>
                <a:xfrm>
                  <a:off x="5922959" y="3419736"/>
                  <a:ext cx="7115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MW</a:t>
                  </a:r>
                  <a:endParaRPr kumimoji="0" lang="en-US" sz="2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p:txBody>
            </p:sp>
          </p:grpSp>
        </p:grpSp>
        <p:sp>
          <p:nvSpPr>
            <p:cNvPr id="23" name="Rectangle: Rounded Corners 22">
              <a:extLst>
                <a:ext uri="{FF2B5EF4-FFF2-40B4-BE49-F238E27FC236}">
                  <a16:creationId xmlns:a16="http://schemas.microsoft.com/office/drawing/2014/main" id="{7BEFE4EB-2FD9-49DC-84FC-CA57A2EAA875}"/>
                </a:ext>
              </a:extLst>
            </p:cNvPr>
            <p:cNvSpPr/>
            <p:nvPr/>
          </p:nvSpPr>
          <p:spPr>
            <a:xfrm>
              <a:off x="3322244" y="1319002"/>
              <a:ext cx="2599210" cy="4865898"/>
            </a:xfrm>
            <a:prstGeom prst="roundRect">
              <a:avLst>
                <a:gd name="adj" fmla="val 10759"/>
              </a:avLst>
            </a:prstGeom>
            <a:solidFill>
              <a:schemeClr val="accent6">
                <a:alpha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sp>
          <p:nvSpPr>
            <p:cNvPr id="24" name="Rectangle: Rounded Corners 23">
              <a:extLst>
                <a:ext uri="{FF2B5EF4-FFF2-40B4-BE49-F238E27FC236}">
                  <a16:creationId xmlns:a16="http://schemas.microsoft.com/office/drawing/2014/main" id="{3F591CFD-CE66-43D1-BADE-5AEC9FD3C2D8}"/>
                </a:ext>
              </a:extLst>
            </p:cNvPr>
            <p:cNvSpPr/>
            <p:nvPr/>
          </p:nvSpPr>
          <p:spPr>
            <a:xfrm>
              <a:off x="322941" y="1314386"/>
              <a:ext cx="2599210" cy="4870514"/>
            </a:xfrm>
            <a:prstGeom prst="roundRect">
              <a:avLst>
                <a:gd name="adj" fmla="val 10759"/>
              </a:avLst>
            </a:prstGeom>
            <a:solidFill>
              <a:schemeClr val="accent6">
                <a:alpha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pic>
          <p:nvPicPr>
            <p:cNvPr id="25" name="Picture 24">
              <a:extLst>
                <a:ext uri="{FF2B5EF4-FFF2-40B4-BE49-F238E27FC236}">
                  <a16:creationId xmlns:a16="http://schemas.microsoft.com/office/drawing/2014/main" id="{1025677E-50F4-42B6-88CA-02C942CA66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1898" y="1046090"/>
              <a:ext cx="2362918" cy="2362918"/>
            </a:xfrm>
            <a:prstGeom prst="ellipse">
              <a:avLst/>
            </a:prstGeom>
          </p:spPr>
        </p:pic>
        <p:sp>
          <p:nvSpPr>
            <p:cNvPr id="26" name="TextBox 25">
              <a:extLst>
                <a:ext uri="{FF2B5EF4-FFF2-40B4-BE49-F238E27FC236}">
                  <a16:creationId xmlns:a16="http://schemas.microsoft.com/office/drawing/2014/main" id="{E4F07E6B-2C30-4202-A69F-3842A1DC9C86}"/>
                </a:ext>
              </a:extLst>
            </p:cNvPr>
            <p:cNvSpPr txBox="1"/>
            <p:nvPr/>
          </p:nvSpPr>
          <p:spPr>
            <a:xfrm>
              <a:off x="332183" y="4853518"/>
              <a:ext cx="2589969" cy="10498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Coal</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1979</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Alma, WI</a:t>
              </a:r>
              <a:endParaRPr kumimoji="0" lang="en-US" sz="1800" b="0" i="0" u="none" strike="noStrike" kern="1200" cap="none" spc="0" normalizeH="0" baseline="0" noProof="0">
                <a:ln>
                  <a:noFill/>
                </a:ln>
                <a:solidFill>
                  <a:prstClr val="black"/>
                </a:solidFill>
                <a:effectLst/>
                <a:uLnTx/>
                <a:uFillTx/>
                <a:latin typeface="Futura Hv BT"/>
                <a:ea typeface="+mn-ea"/>
                <a:cs typeface="+mn-cs"/>
              </a:endParaRPr>
            </a:p>
          </p:txBody>
        </p:sp>
        <p:sp>
          <p:nvSpPr>
            <p:cNvPr id="27" name="TextBox 26">
              <a:extLst>
                <a:ext uri="{FF2B5EF4-FFF2-40B4-BE49-F238E27FC236}">
                  <a16:creationId xmlns:a16="http://schemas.microsoft.com/office/drawing/2014/main" id="{3F09A77D-3180-4075-AAEA-9F51BC4D5E5E}"/>
                </a:ext>
              </a:extLst>
            </p:cNvPr>
            <p:cNvSpPr txBox="1"/>
            <p:nvPr/>
          </p:nvSpPr>
          <p:spPr>
            <a:xfrm>
              <a:off x="3322244" y="4845139"/>
              <a:ext cx="2599210" cy="10498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Coal</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2008</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Wausau, WI</a:t>
              </a:r>
            </a:p>
          </p:txBody>
        </p:sp>
        <p:sp>
          <p:nvSpPr>
            <p:cNvPr id="28" name="TextBox 27">
              <a:extLst>
                <a:ext uri="{FF2B5EF4-FFF2-40B4-BE49-F238E27FC236}">
                  <a16:creationId xmlns:a16="http://schemas.microsoft.com/office/drawing/2014/main" id="{6F885B07-0DF1-41E4-9CDD-F3EE12F41E0A}"/>
                </a:ext>
              </a:extLst>
            </p:cNvPr>
            <p:cNvSpPr txBox="1"/>
            <p:nvPr/>
          </p:nvSpPr>
          <p:spPr>
            <a:xfrm>
              <a:off x="9271412" y="4840839"/>
              <a:ext cx="2735079" cy="10498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Futura Hv BT"/>
                  <a:ea typeface="+mn-ea"/>
                  <a:cs typeface="+mn-cs"/>
                </a:rPr>
                <a:t>Natural gas/oil</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Futura Hv BT"/>
                  <a:ea typeface="+mn-ea"/>
                  <a:cs typeface="+mn-cs"/>
                </a:rPr>
                <a:t>2021</a:t>
              </a:r>
              <a:r>
                <a:rPr kumimoji="0" lang="en-US" sz="1400" b="0" i="0" u="none" strike="noStrike" kern="0" cap="none" spc="0" normalizeH="0" baseline="0" noProof="0">
                  <a:ln>
                    <a:noFill/>
                  </a:ln>
                  <a:solidFill>
                    <a:prstClr val="black"/>
                  </a:solidFill>
                  <a:effectLst/>
                  <a:uLnTx/>
                  <a:uFillTx/>
                  <a:latin typeface="Futura Lt BT"/>
                  <a:ea typeface="+mn-ea"/>
                  <a:cs typeface="+mn-cs"/>
                </a:rPr>
                <a:t>(Acquired)</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Futura Hv BT"/>
                  <a:ea typeface="+mn-ea"/>
                  <a:cs typeface="+mn-cs"/>
                </a:rPr>
                <a:t>Cambridge, WI</a:t>
              </a:r>
            </a:p>
          </p:txBody>
        </p:sp>
        <p:pic>
          <p:nvPicPr>
            <p:cNvPr id="29" name="Picture 28" descr="A picture containing sky, outdoor, dirt&#10;&#10;Description automatically generated">
              <a:extLst>
                <a:ext uri="{FF2B5EF4-FFF2-40B4-BE49-F238E27FC236}">
                  <a16:creationId xmlns:a16="http://schemas.microsoft.com/office/drawing/2014/main" id="{465BA10B-179A-4774-8A8F-0B6EE8DEBAC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594" y="1041474"/>
              <a:ext cx="2362919" cy="2362918"/>
            </a:xfrm>
            <a:prstGeom prst="ellipse">
              <a:avLst/>
            </a:prstGeom>
          </p:spPr>
        </p:pic>
        <p:sp>
          <p:nvSpPr>
            <p:cNvPr id="30" name="Rectangle 29">
              <a:extLst>
                <a:ext uri="{FF2B5EF4-FFF2-40B4-BE49-F238E27FC236}">
                  <a16:creationId xmlns:a16="http://schemas.microsoft.com/office/drawing/2014/main" id="{9C6FB9EB-22B4-4963-8033-5F1969401E7A}"/>
                </a:ext>
              </a:extLst>
            </p:cNvPr>
            <p:cNvSpPr/>
            <p:nvPr/>
          </p:nvSpPr>
          <p:spPr>
            <a:xfrm>
              <a:off x="296916" y="3873995"/>
              <a:ext cx="2664094" cy="85895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John P. </a:t>
              </a:r>
              <a:r>
                <a:rPr kumimoji="0" lang="en-US" altLang="en-US" sz="2400" b="0" i="0" u="none" strike="noStrike" kern="1200" cap="none" spc="0" normalizeH="0" baseline="0" noProof="0" err="1">
                  <a:ln>
                    <a:noFill/>
                  </a:ln>
                  <a:solidFill>
                    <a:srgbClr val="005A9C"/>
                  </a:solidFill>
                  <a:effectLst>
                    <a:outerShdw blurRad="38100" dist="38100" dir="2700000" algn="tl">
                      <a:srgbClr val="000000">
                        <a:alpha val="43137"/>
                      </a:srgbClr>
                    </a:outerShdw>
                  </a:effectLst>
                  <a:uLnTx/>
                  <a:uFillTx/>
                  <a:latin typeface="Futura Hv BT"/>
                  <a:ea typeface="+mn-ea"/>
                  <a:cs typeface="+mn-cs"/>
                </a:rPr>
                <a:t>Madgett</a:t>
              </a: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Station</a:t>
              </a:r>
            </a:p>
          </p:txBody>
        </p:sp>
        <p:sp>
          <p:nvSpPr>
            <p:cNvPr id="31" name="Rectangle 30">
              <a:extLst>
                <a:ext uri="{FF2B5EF4-FFF2-40B4-BE49-F238E27FC236}">
                  <a16:creationId xmlns:a16="http://schemas.microsoft.com/office/drawing/2014/main" id="{504A8489-9D5A-4BDA-9D61-4828F1208D13}"/>
                </a:ext>
              </a:extLst>
            </p:cNvPr>
            <p:cNvSpPr/>
            <p:nvPr/>
          </p:nvSpPr>
          <p:spPr>
            <a:xfrm>
              <a:off x="3679915" y="3868242"/>
              <a:ext cx="1848614" cy="4771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5A9C"/>
                  </a:solidFill>
                  <a:effectLst>
                    <a:outerShdw blurRad="38100" dist="38100" dir="2700000" algn="tl">
                      <a:srgbClr val="000000">
                        <a:alpha val="43137"/>
                      </a:srgbClr>
                    </a:outerShdw>
                  </a:effectLst>
                  <a:uLnTx/>
                  <a:uFillTx/>
                  <a:latin typeface="Futura Hv BT"/>
                  <a:ea typeface="+mn-ea"/>
                  <a:cs typeface="+mn-cs"/>
                </a:rPr>
                <a:t>Weston #4</a:t>
              </a:r>
            </a:p>
          </p:txBody>
        </p:sp>
        <p:grpSp>
          <p:nvGrpSpPr>
            <p:cNvPr id="32" name="Group 31">
              <a:extLst>
                <a:ext uri="{FF2B5EF4-FFF2-40B4-BE49-F238E27FC236}">
                  <a16:creationId xmlns:a16="http://schemas.microsoft.com/office/drawing/2014/main" id="{808795CA-2E26-4A2C-B116-2155ED45E363}"/>
                </a:ext>
              </a:extLst>
            </p:cNvPr>
            <p:cNvGrpSpPr/>
            <p:nvPr/>
          </p:nvGrpSpPr>
          <p:grpSpPr>
            <a:xfrm>
              <a:off x="1971072" y="2722461"/>
              <a:ext cx="1413025" cy="1134201"/>
              <a:chOff x="2594640" y="3011800"/>
              <a:chExt cx="1367028" cy="1097280"/>
            </a:xfrm>
          </p:grpSpPr>
          <p:sp>
            <p:nvSpPr>
              <p:cNvPr id="33" name="Oval 32">
                <a:extLst>
                  <a:ext uri="{FF2B5EF4-FFF2-40B4-BE49-F238E27FC236}">
                    <a16:creationId xmlns:a16="http://schemas.microsoft.com/office/drawing/2014/main" id="{296E2D3A-C184-461F-B737-C40D0DC09675}"/>
                  </a:ext>
                </a:extLst>
              </p:cNvPr>
              <p:cNvSpPr>
                <a:spLocks noChangeAspect="1"/>
              </p:cNvSpPr>
              <p:nvPr/>
            </p:nvSpPr>
            <p:spPr>
              <a:xfrm>
                <a:off x="2729514" y="3011800"/>
                <a:ext cx="1097280" cy="1097280"/>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grpSp>
            <p:nvGrpSpPr>
              <p:cNvPr id="34" name="Group 33">
                <a:extLst>
                  <a:ext uri="{FF2B5EF4-FFF2-40B4-BE49-F238E27FC236}">
                    <a16:creationId xmlns:a16="http://schemas.microsoft.com/office/drawing/2014/main" id="{05AB5E55-61B0-4E02-9C52-0E8244DE4972}"/>
                  </a:ext>
                </a:extLst>
              </p:cNvPr>
              <p:cNvGrpSpPr/>
              <p:nvPr/>
            </p:nvGrpSpPr>
            <p:grpSpPr>
              <a:xfrm>
                <a:off x="2594640" y="3169595"/>
                <a:ext cx="1367028" cy="781691"/>
                <a:chOff x="5398415" y="3052639"/>
                <a:chExt cx="1367028" cy="781691"/>
              </a:xfrm>
            </p:grpSpPr>
            <p:sp>
              <p:nvSpPr>
                <p:cNvPr id="35" name="TextBox 34">
                  <a:extLst>
                    <a:ext uri="{FF2B5EF4-FFF2-40B4-BE49-F238E27FC236}">
                      <a16:creationId xmlns:a16="http://schemas.microsoft.com/office/drawing/2014/main" id="{E6DCF3A8-AFB5-4FB1-8121-DE6894B2148C}"/>
                    </a:ext>
                  </a:extLst>
                </p:cNvPr>
                <p:cNvSpPr txBox="1"/>
                <p:nvPr/>
              </p:nvSpPr>
              <p:spPr>
                <a:xfrm>
                  <a:off x="5398415" y="3052639"/>
                  <a:ext cx="12272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387</a:t>
                  </a:r>
                </a:p>
              </p:txBody>
            </p:sp>
            <p:sp>
              <p:nvSpPr>
                <p:cNvPr id="36" name="TextBox 35">
                  <a:extLst>
                    <a:ext uri="{FF2B5EF4-FFF2-40B4-BE49-F238E27FC236}">
                      <a16:creationId xmlns:a16="http://schemas.microsoft.com/office/drawing/2014/main" id="{466D8D23-4628-471E-8CF2-87341149D07D}"/>
                    </a:ext>
                  </a:extLst>
                </p:cNvPr>
                <p:cNvSpPr txBox="1"/>
                <p:nvPr/>
              </p:nvSpPr>
              <p:spPr>
                <a:xfrm>
                  <a:off x="5818443" y="3434220"/>
                  <a:ext cx="94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MW</a:t>
                  </a:r>
                  <a:endParaRPr kumimoji="0" lang="en-US" sz="2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p:txBody>
            </p:sp>
          </p:grpSp>
        </p:grpSp>
        <p:grpSp>
          <p:nvGrpSpPr>
            <p:cNvPr id="37" name="Group 36">
              <a:extLst>
                <a:ext uri="{FF2B5EF4-FFF2-40B4-BE49-F238E27FC236}">
                  <a16:creationId xmlns:a16="http://schemas.microsoft.com/office/drawing/2014/main" id="{FBF19962-44A9-4A50-B246-2B6147A51957}"/>
                </a:ext>
              </a:extLst>
            </p:cNvPr>
            <p:cNvGrpSpPr/>
            <p:nvPr/>
          </p:nvGrpSpPr>
          <p:grpSpPr>
            <a:xfrm>
              <a:off x="4931630" y="2725201"/>
              <a:ext cx="1413025" cy="1134201"/>
              <a:chOff x="8337215" y="2871096"/>
              <a:chExt cx="1367028" cy="1097280"/>
            </a:xfrm>
          </p:grpSpPr>
          <p:sp>
            <p:nvSpPr>
              <p:cNvPr id="38" name="Oval 37">
                <a:extLst>
                  <a:ext uri="{FF2B5EF4-FFF2-40B4-BE49-F238E27FC236}">
                    <a16:creationId xmlns:a16="http://schemas.microsoft.com/office/drawing/2014/main" id="{99A553B0-1CD2-4111-AFFA-19DE1E5275B8}"/>
                  </a:ext>
                </a:extLst>
              </p:cNvPr>
              <p:cNvSpPr>
                <a:spLocks noChangeAspect="1"/>
              </p:cNvSpPr>
              <p:nvPr/>
            </p:nvSpPr>
            <p:spPr>
              <a:xfrm>
                <a:off x="8500082" y="2871096"/>
                <a:ext cx="1097280" cy="1097280"/>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utura Lt BT"/>
                  <a:ea typeface="+mn-ea"/>
                  <a:cs typeface="+mn-cs"/>
                </a:endParaRPr>
              </a:p>
            </p:txBody>
          </p:sp>
          <p:grpSp>
            <p:nvGrpSpPr>
              <p:cNvPr id="39" name="Group 38">
                <a:extLst>
                  <a:ext uri="{FF2B5EF4-FFF2-40B4-BE49-F238E27FC236}">
                    <a16:creationId xmlns:a16="http://schemas.microsoft.com/office/drawing/2014/main" id="{2480D7F6-9630-40AF-AE6D-7A1A075869AD}"/>
                  </a:ext>
                </a:extLst>
              </p:cNvPr>
              <p:cNvGrpSpPr/>
              <p:nvPr/>
            </p:nvGrpSpPr>
            <p:grpSpPr>
              <a:xfrm>
                <a:off x="8337215" y="3028891"/>
                <a:ext cx="1367028" cy="781691"/>
                <a:chOff x="5398415" y="3052639"/>
                <a:chExt cx="1367028" cy="781691"/>
              </a:xfrm>
            </p:grpSpPr>
            <p:sp>
              <p:nvSpPr>
                <p:cNvPr id="40" name="TextBox 39">
                  <a:extLst>
                    <a:ext uri="{FF2B5EF4-FFF2-40B4-BE49-F238E27FC236}">
                      <a16:creationId xmlns:a16="http://schemas.microsoft.com/office/drawing/2014/main" id="{5F6741B5-44A3-4618-99BB-348E37DB8674}"/>
                    </a:ext>
                  </a:extLst>
                </p:cNvPr>
                <p:cNvSpPr txBox="1"/>
                <p:nvPr/>
              </p:nvSpPr>
              <p:spPr>
                <a:xfrm>
                  <a:off x="5398415" y="3052639"/>
                  <a:ext cx="12272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165</a:t>
                  </a:r>
                </a:p>
              </p:txBody>
            </p:sp>
            <p:sp>
              <p:nvSpPr>
                <p:cNvPr id="41" name="TextBox 40">
                  <a:extLst>
                    <a:ext uri="{FF2B5EF4-FFF2-40B4-BE49-F238E27FC236}">
                      <a16:creationId xmlns:a16="http://schemas.microsoft.com/office/drawing/2014/main" id="{9AD37B96-9433-49EB-A76E-D7D73273A3C3}"/>
                    </a:ext>
                  </a:extLst>
                </p:cNvPr>
                <p:cNvSpPr txBox="1"/>
                <p:nvPr/>
              </p:nvSpPr>
              <p:spPr>
                <a:xfrm>
                  <a:off x="5818443" y="3434220"/>
                  <a:ext cx="94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MW*</a:t>
                  </a:r>
                  <a:endParaRPr kumimoji="0" lang="en-US" sz="2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p:txBody>
            </p:sp>
          </p:grpSp>
        </p:grpSp>
        <p:sp>
          <p:nvSpPr>
            <p:cNvPr id="42" name="Rectangle 41">
              <a:extLst>
                <a:ext uri="{FF2B5EF4-FFF2-40B4-BE49-F238E27FC236}">
                  <a16:creationId xmlns:a16="http://schemas.microsoft.com/office/drawing/2014/main" id="{5AFC471C-9B8E-4455-B75A-09506E69719B}"/>
                </a:ext>
              </a:extLst>
            </p:cNvPr>
            <p:cNvSpPr/>
            <p:nvPr/>
          </p:nvSpPr>
          <p:spPr>
            <a:xfrm>
              <a:off x="3858579" y="4237589"/>
              <a:ext cx="1665556" cy="5408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5A9C"/>
                </a:buClr>
                <a:buSzTx/>
                <a:buFontTx/>
                <a:buNone/>
                <a:tabLst/>
                <a:defRPr/>
              </a:pPr>
              <a:r>
                <a:rPr kumimoji="0" lang="en-US" sz="1400" b="0" i="0" u="none" strike="noStrike" kern="0" cap="none" spc="0" normalizeH="0" baseline="0" noProof="0">
                  <a:ln>
                    <a:noFill/>
                  </a:ln>
                  <a:solidFill>
                    <a:prstClr val="black"/>
                  </a:solidFill>
                  <a:effectLst/>
                  <a:uLnTx/>
                  <a:uFillTx/>
                  <a:latin typeface="Futura Lt BT"/>
                  <a:ea typeface="+mn-ea"/>
                  <a:cs typeface="+mn-cs"/>
                </a:rPr>
                <a:t>*Dairyland’s share </a:t>
              </a:r>
              <a:br>
                <a:rPr kumimoji="0" lang="en-US" sz="1400" b="0" i="0" u="none" strike="noStrike" kern="0" cap="none" spc="0" normalizeH="0" baseline="0" noProof="0">
                  <a:ln>
                    <a:noFill/>
                  </a:ln>
                  <a:solidFill>
                    <a:prstClr val="black"/>
                  </a:solidFill>
                  <a:effectLst/>
                  <a:uLnTx/>
                  <a:uFillTx/>
                  <a:latin typeface="Futura Lt BT"/>
                  <a:ea typeface="+mn-ea"/>
                  <a:cs typeface="+mn-cs"/>
                </a:rPr>
              </a:br>
              <a:r>
                <a:rPr kumimoji="0" lang="en-US" sz="1400" b="0" i="0" u="none" strike="noStrike" kern="0" cap="none" spc="0" normalizeH="0" baseline="0" noProof="0">
                  <a:ln>
                    <a:noFill/>
                  </a:ln>
                  <a:solidFill>
                    <a:prstClr val="black"/>
                  </a:solidFill>
                  <a:effectLst/>
                  <a:uLnTx/>
                  <a:uFillTx/>
                  <a:latin typeface="Futura Lt BT"/>
                  <a:ea typeface="+mn-ea"/>
                  <a:cs typeface="+mn-cs"/>
                </a:rPr>
                <a:t>(30% ownership)</a:t>
              </a:r>
            </a:p>
          </p:txBody>
        </p:sp>
        <p:sp>
          <p:nvSpPr>
            <p:cNvPr id="43" name="TextBox 42">
              <a:extLst>
                <a:ext uri="{FF2B5EF4-FFF2-40B4-BE49-F238E27FC236}">
                  <a16:creationId xmlns:a16="http://schemas.microsoft.com/office/drawing/2014/main" id="{78EB95DF-BCF1-4DD1-A244-F9C77939F3B6}"/>
                </a:ext>
              </a:extLst>
            </p:cNvPr>
            <p:cNvSpPr txBox="1"/>
            <p:nvPr/>
          </p:nvSpPr>
          <p:spPr>
            <a:xfrm>
              <a:off x="6311600" y="4853518"/>
              <a:ext cx="2891996" cy="10498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Natural gas/oil</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Futura Hv BT"/>
                  <a:ea typeface="+mn-ea"/>
                  <a:cs typeface="+mn-cs"/>
                </a:rPr>
                <a:t>2001</a:t>
              </a:r>
            </a:p>
            <a:p>
              <a:pPr marL="285750" marR="0" lvl="0" indent="-285750" algn="l" defTabSz="914400" rtl="0" eaLnBrk="1" fontAlgn="auto" latinLnBrk="0" hangingPunct="1">
                <a:lnSpc>
                  <a:spcPct val="100000"/>
                </a:lnSpc>
                <a:spcBef>
                  <a:spcPts val="0"/>
                </a:spcBef>
                <a:spcAft>
                  <a:spcPts val="0"/>
                </a:spcAft>
                <a:buClr>
                  <a:srgbClr val="005A9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utura Hv BT"/>
                  <a:ea typeface="+mn-ea"/>
                  <a:cs typeface="+mn-cs"/>
                </a:rPr>
                <a:t>Chippewa Co., WI</a:t>
              </a:r>
            </a:p>
          </p:txBody>
        </p:sp>
      </p:grpSp>
      <p:sp>
        <p:nvSpPr>
          <p:cNvPr id="2" name="Footer Placeholder 1">
            <a:extLst>
              <a:ext uri="{FF2B5EF4-FFF2-40B4-BE49-F238E27FC236}">
                <a16:creationId xmlns:a16="http://schemas.microsoft.com/office/drawing/2014/main" id="{F4092326-129E-9DCE-265D-B031B4131E2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41931787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958A-6F01-4999-8D25-018A8599237E}"/>
              </a:ext>
            </a:extLst>
          </p:cNvPr>
          <p:cNvSpPr>
            <a:spLocks noGrp="1"/>
          </p:cNvSpPr>
          <p:nvPr>
            <p:ph type="title"/>
          </p:nvPr>
        </p:nvSpPr>
        <p:spPr/>
        <p:txBody>
          <a:bodyPr>
            <a:normAutofit fontScale="90000"/>
          </a:bodyPr>
          <a:lstStyle/>
          <a:p>
            <a:r>
              <a:rPr lang="en-US"/>
              <a:t>Nemadji Trail Energy Center (NTEC)</a:t>
            </a:r>
            <a:br>
              <a:rPr lang="en-US"/>
            </a:br>
            <a:r>
              <a:rPr lang="en-US"/>
              <a:t>Power Plant Development</a:t>
            </a:r>
          </a:p>
        </p:txBody>
      </p:sp>
      <p:sp>
        <p:nvSpPr>
          <p:cNvPr id="12" name="Content Placeholder 2">
            <a:extLst>
              <a:ext uri="{FF2B5EF4-FFF2-40B4-BE49-F238E27FC236}">
                <a16:creationId xmlns:a16="http://schemas.microsoft.com/office/drawing/2014/main" id="{47C3E3C8-DA00-4D56-A435-604DEBD070C0}"/>
              </a:ext>
            </a:extLst>
          </p:cNvPr>
          <p:cNvSpPr>
            <a:spLocks noGrp="1"/>
          </p:cNvSpPr>
          <p:nvPr>
            <p:ph idx="1"/>
          </p:nvPr>
        </p:nvSpPr>
        <p:spPr/>
        <p:txBody>
          <a:bodyPr/>
          <a:lstStyle/>
          <a:p>
            <a:r>
              <a:rPr lang="en-US"/>
              <a:t>Reformation of project in 2021</a:t>
            </a:r>
          </a:p>
          <a:p>
            <a:pPr lvl="1"/>
            <a:r>
              <a:rPr lang="en-US"/>
              <a:t>Dairyland 50%</a:t>
            </a:r>
          </a:p>
          <a:p>
            <a:pPr lvl="1"/>
            <a:r>
              <a:rPr lang="en-US"/>
              <a:t>Basin Electric 30%</a:t>
            </a:r>
          </a:p>
          <a:p>
            <a:pPr lvl="1"/>
            <a:r>
              <a:rPr lang="en-US"/>
              <a:t>Allette/MN Power 20%</a:t>
            </a:r>
          </a:p>
          <a:p>
            <a:r>
              <a:rPr lang="en-US"/>
              <a:t>Minnesota Power still the operator</a:t>
            </a:r>
          </a:p>
          <a:p>
            <a:r>
              <a:rPr lang="en-US"/>
              <a:t>Legal challenges remain</a:t>
            </a:r>
          </a:p>
          <a:p>
            <a:r>
              <a:rPr lang="en-US"/>
              <a:t>Finalizing regulatory permitting</a:t>
            </a:r>
          </a:p>
        </p:txBody>
      </p:sp>
      <p:pic>
        <p:nvPicPr>
          <p:cNvPr id="4" name="Picture 4">
            <a:extLst>
              <a:ext uri="{FF2B5EF4-FFF2-40B4-BE49-F238E27FC236}">
                <a16:creationId xmlns:a16="http://schemas.microsoft.com/office/drawing/2014/main" id="{A6F0A9C9-474C-4487-8FAC-07E448E15CE2}"/>
              </a:ext>
            </a:extLst>
          </p:cNvPr>
          <p:cNvPicPr>
            <a:picLocks noChangeAspect="1"/>
          </p:cNvPicPr>
          <p:nvPr/>
        </p:nvPicPr>
        <p:blipFill rotWithShape="1">
          <a:blip r:embed="rId2"/>
          <a:srcRect l="15018" r="13024" b="-1"/>
          <a:stretch/>
        </p:blipFill>
        <p:spPr>
          <a:xfrm>
            <a:off x="6630459" y="1481848"/>
            <a:ext cx="4723341" cy="4381500"/>
          </a:xfrm>
          <a:prstGeom prst="rect">
            <a:avLst/>
          </a:prstGeom>
          <a:ln>
            <a:noFill/>
          </a:ln>
          <a:effectLst>
            <a:outerShdw blurRad="292100" dist="139700" dir="2700000" algn="tl" rotWithShape="0">
              <a:srgbClr val="333333">
                <a:alpha val="65000"/>
              </a:srgbClr>
            </a:outerShdw>
          </a:effectLst>
        </p:spPr>
      </p:pic>
      <p:sp>
        <p:nvSpPr>
          <p:cNvPr id="5" name="Slide Number Placeholder 3">
            <a:extLst>
              <a:ext uri="{FF2B5EF4-FFF2-40B4-BE49-F238E27FC236}">
                <a16:creationId xmlns:a16="http://schemas.microsoft.com/office/drawing/2014/main" id="{F4F0E5B8-1E85-CABD-D093-2B8A80BE9A89}"/>
              </a:ext>
            </a:extLst>
          </p:cNvPr>
          <p:cNvSpPr>
            <a:spLocks noGrp="1"/>
          </p:cNvSpPr>
          <p:nvPr>
            <p:ph type="sldNum" sz="quarter" idx="10"/>
          </p:nvPr>
        </p:nvSpPr>
        <p:spPr>
          <a:xfrm>
            <a:off x="799755" y="6356350"/>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6" name="Footer Placeholder 2">
            <a:extLst>
              <a:ext uri="{FF2B5EF4-FFF2-40B4-BE49-F238E27FC236}">
                <a16:creationId xmlns:a16="http://schemas.microsoft.com/office/drawing/2014/main" id="{7ECF0160-AC16-0A7F-22B2-C219EDDE6DE5}"/>
              </a:ext>
            </a:extLst>
          </p:cNvPr>
          <p:cNvSpPr>
            <a:spLocks noGrp="1"/>
          </p:cNvSpPr>
          <p:nvPr>
            <p:ph type="ftr" sz="quarter" idx="11"/>
          </p:nvPr>
        </p:nvSpPr>
        <p:spPr>
          <a:xfrm>
            <a:off x="4648200" y="6356350"/>
            <a:ext cx="289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00100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A9CD-E1C9-49A7-AEE3-3ABCEF453993}"/>
              </a:ext>
            </a:extLst>
          </p:cNvPr>
          <p:cNvSpPr>
            <a:spLocks noGrp="1"/>
          </p:cNvSpPr>
          <p:nvPr>
            <p:ph type="title"/>
          </p:nvPr>
        </p:nvSpPr>
        <p:spPr>
          <a:xfrm>
            <a:off x="177800" y="136525"/>
            <a:ext cx="9604886" cy="739775"/>
          </a:xfrm>
        </p:spPr>
        <p:txBody>
          <a:bodyPr>
            <a:normAutofit/>
          </a:bodyPr>
          <a:lstStyle/>
          <a:p>
            <a:r>
              <a:rPr lang="en-US"/>
              <a:t>Nuclear Small Modular Reactors (SMRs)</a:t>
            </a:r>
            <a:endParaRPr lang="en-US" b="1" i="1">
              <a:latin typeface="+mn-lt"/>
            </a:endParaRPr>
          </a:p>
        </p:txBody>
      </p:sp>
      <p:sp>
        <p:nvSpPr>
          <p:cNvPr id="5" name="Slide Number Placeholder 4">
            <a:extLst>
              <a:ext uri="{FF2B5EF4-FFF2-40B4-BE49-F238E27FC236}">
                <a16:creationId xmlns:a16="http://schemas.microsoft.com/office/drawing/2014/main" id="{576B4B7B-174A-4811-B08A-176876C4306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3" name="Footer Placeholder 2">
            <a:extLst>
              <a:ext uri="{FF2B5EF4-FFF2-40B4-BE49-F238E27FC236}">
                <a16:creationId xmlns:a16="http://schemas.microsoft.com/office/drawing/2014/main" id="{72F48721-723A-1784-CCD2-FE3443EF52D9}"/>
              </a:ext>
            </a:extLst>
          </p:cNvPr>
          <p:cNvSpPr>
            <a:spLocks noGrp="1"/>
          </p:cNvSpPr>
          <p:nvPr>
            <p:ph type="ftr" sz="quarter" idx="11"/>
          </p:nvPr>
        </p:nvSpPr>
        <p:spPr>
          <a:xfrm>
            <a:off x="4648200" y="6356350"/>
            <a:ext cx="289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graphicFrame>
        <p:nvGraphicFramePr>
          <p:cNvPr id="17" name="Diagram 16">
            <a:extLst>
              <a:ext uri="{FF2B5EF4-FFF2-40B4-BE49-F238E27FC236}">
                <a16:creationId xmlns:a16="http://schemas.microsoft.com/office/drawing/2014/main" id="{5BB35C48-8E5D-40D1-FE17-4F0CDB925956}"/>
              </a:ext>
            </a:extLst>
          </p:cNvPr>
          <p:cNvGraphicFramePr/>
          <p:nvPr/>
        </p:nvGraphicFramePr>
        <p:xfrm>
          <a:off x="1376362" y="1321293"/>
          <a:ext cx="8128000" cy="2891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a:extLst>
              <a:ext uri="{FF2B5EF4-FFF2-40B4-BE49-F238E27FC236}">
                <a16:creationId xmlns:a16="http://schemas.microsoft.com/office/drawing/2014/main" id="{FAFE544B-EC65-F8B5-8074-EDC9B24E5AE5}"/>
              </a:ext>
            </a:extLst>
          </p:cNvPr>
          <p:cNvSpPr txBox="1"/>
          <p:nvPr/>
        </p:nvSpPr>
        <p:spPr>
          <a:xfrm>
            <a:off x="1708945" y="892928"/>
            <a:ext cx="769942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5A9C"/>
                </a:solidFill>
                <a:effectLst/>
                <a:uLnTx/>
                <a:uFillTx/>
                <a:latin typeface="Futura Lt BT"/>
                <a:ea typeface="+mn-ea"/>
                <a:cs typeface="+mn-cs"/>
              </a:rPr>
              <a:t>Nuclear technology is evolving…</a:t>
            </a:r>
            <a:endParaRPr kumimoji="0" lang="en-US" sz="1800" b="0" i="0" u="none" strike="noStrike" kern="1200" cap="none" spc="0" normalizeH="0" baseline="0" noProof="0" dirty="0">
              <a:ln>
                <a:noFill/>
              </a:ln>
              <a:solidFill>
                <a:prstClr val="black"/>
              </a:solidFill>
              <a:effectLst/>
              <a:uLnTx/>
              <a:uFillTx/>
              <a:latin typeface="Futura Lt BT"/>
              <a:ea typeface="+mn-ea"/>
              <a:cs typeface="+mn-cs"/>
            </a:endParaRPr>
          </a:p>
        </p:txBody>
      </p:sp>
      <p:pic>
        <p:nvPicPr>
          <p:cNvPr id="7" name="E5793DFC-5514-4144-82A5-9D22D434052D" descr="Logo, company name&#10;&#10;Description automatically generated">
            <a:extLst>
              <a:ext uri="{FF2B5EF4-FFF2-40B4-BE49-F238E27FC236}">
                <a16:creationId xmlns:a16="http://schemas.microsoft.com/office/drawing/2014/main" id="{452C9518-18DC-A8B7-54FE-997C479F959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58" t="20256" r="1558" b="28770"/>
          <a:stretch/>
        </p:blipFill>
        <p:spPr bwMode="auto">
          <a:xfrm>
            <a:off x="177800" y="994232"/>
            <a:ext cx="1531144" cy="1388174"/>
          </a:xfrm>
          <a:prstGeom prst="ellipse">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A3C0F98B-3666-4EBC-8944-A94D98E0AEF3}"/>
              </a:ext>
            </a:extLst>
          </p:cNvPr>
          <p:cNvSpPr txBox="1"/>
          <p:nvPr/>
        </p:nvSpPr>
        <p:spPr>
          <a:xfrm>
            <a:off x="1797844" y="4164470"/>
            <a:ext cx="7706518" cy="2150605"/>
          </a:xfrm>
          <a:prstGeom prst="rect">
            <a:avLst/>
          </a:prstGeom>
          <a:solidFill>
            <a:srgbClr val="D0D6E1"/>
          </a:solidFill>
        </p:spPr>
        <p:txBody>
          <a:bodyPr wrap="square" numCol="2">
            <a:noAutofit/>
          </a:bodyPr>
          <a:lstStyle/>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Does not emit CO2</a:t>
            </a:r>
          </a:p>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Provides 24/7 energy </a:t>
            </a:r>
            <a:b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b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production </a:t>
            </a:r>
          </a:p>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Exploring technology </a:t>
            </a:r>
            <a:b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b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options </a:t>
            </a:r>
          </a:p>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Site selection</a:t>
            </a:r>
          </a:p>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Public education </a:t>
            </a:r>
          </a:p>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Cost and when nuclear </a:t>
            </a:r>
            <a:b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b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makes sense </a:t>
            </a:r>
          </a:p>
          <a:p>
            <a:pPr marL="342900" marR="0" lvl="0" indent="-171450" algn="l" defTabSz="457200" rtl="0" eaLnBrk="1" fontAlgn="auto" latinLnBrk="0" hangingPunct="1">
              <a:lnSpc>
                <a:spcPct val="100000"/>
              </a:lnSpc>
              <a:spcBef>
                <a:spcPts val="1000"/>
              </a:spcBef>
              <a:spcAft>
                <a:spcPts val="0"/>
              </a:spcAft>
              <a:buClr>
                <a:srgbClr val="005A9C"/>
              </a:buClr>
              <a:buSzPct val="80000"/>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Futura Lt BT"/>
                <a:ea typeface="+mn-ea"/>
                <a:cs typeface="+mn-cs"/>
              </a:rPr>
              <a:t> Timing – patience while technology and pricing develops</a:t>
            </a:r>
          </a:p>
        </p:txBody>
      </p:sp>
      <p:cxnSp>
        <p:nvCxnSpPr>
          <p:cNvPr id="28" name="Straight Connector 27">
            <a:extLst>
              <a:ext uri="{FF2B5EF4-FFF2-40B4-BE49-F238E27FC236}">
                <a16:creationId xmlns:a16="http://schemas.microsoft.com/office/drawing/2014/main" id="{7540B443-2752-CE7E-E59C-9C80C6FBC32D}"/>
              </a:ext>
            </a:extLst>
          </p:cNvPr>
          <p:cNvCxnSpPr/>
          <p:nvPr/>
        </p:nvCxnSpPr>
        <p:spPr>
          <a:xfrm>
            <a:off x="1370198" y="4046537"/>
            <a:ext cx="8128000"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821B28D-7564-5236-9ED9-8E870214A503}"/>
              </a:ext>
            </a:extLst>
          </p:cNvPr>
          <p:cNvSpPr/>
          <p:nvPr/>
        </p:nvSpPr>
        <p:spPr>
          <a:xfrm rot="16200000">
            <a:off x="552773" y="4981897"/>
            <a:ext cx="2150604" cy="51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utura Lt BT"/>
                <a:ea typeface="+mn-ea"/>
                <a:cs typeface="+mn-cs"/>
              </a:rPr>
              <a:t>CONSIDERATIONS</a:t>
            </a:r>
          </a:p>
        </p:txBody>
      </p:sp>
    </p:spTree>
    <p:extLst>
      <p:ext uri="{BB962C8B-B14F-4D97-AF65-F5344CB8AC3E}">
        <p14:creationId xmlns:p14="http://schemas.microsoft.com/office/powerpoint/2010/main" val="343442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2</a:t>
            </a:fld>
            <a:endParaRPr lang="es-ES_tradnl" altLang="en-GB" dirty="0"/>
          </a:p>
        </p:txBody>
      </p:sp>
      <p:pic>
        <p:nvPicPr>
          <p:cNvPr id="4" name="Picture 3">
            <a:extLst>
              <a:ext uri="{FF2B5EF4-FFF2-40B4-BE49-F238E27FC236}">
                <a16:creationId xmlns:a16="http://schemas.microsoft.com/office/drawing/2014/main" id="{70C598BF-6396-F883-700B-CDE9D6C69883}"/>
              </a:ext>
            </a:extLst>
          </p:cNvPr>
          <p:cNvPicPr>
            <a:picLocks noChangeAspect="1"/>
          </p:cNvPicPr>
          <p:nvPr/>
        </p:nvPicPr>
        <p:blipFill>
          <a:blip r:embed="rId3"/>
          <a:stretch>
            <a:fillRect/>
          </a:stretch>
        </p:blipFill>
        <p:spPr>
          <a:xfrm>
            <a:off x="2606349" y="217884"/>
            <a:ext cx="6979302" cy="6422231"/>
          </a:xfrm>
          <a:prstGeom prst="rect">
            <a:avLst/>
          </a:prstGeom>
        </p:spPr>
      </p:pic>
    </p:spTree>
    <p:extLst>
      <p:ext uri="{BB962C8B-B14F-4D97-AF65-F5344CB8AC3E}">
        <p14:creationId xmlns:p14="http://schemas.microsoft.com/office/powerpoint/2010/main" val="2658295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191A-46C8-46A9-974A-756DDC9FF9F8}"/>
              </a:ext>
            </a:extLst>
          </p:cNvPr>
          <p:cNvSpPr>
            <a:spLocks noGrp="1"/>
          </p:cNvSpPr>
          <p:nvPr>
            <p:ph type="title"/>
          </p:nvPr>
        </p:nvSpPr>
        <p:spPr/>
        <p:txBody>
          <a:bodyPr>
            <a:normAutofit fontScale="90000"/>
          </a:bodyPr>
          <a:lstStyle/>
          <a:p>
            <a:r>
              <a:rPr lang="en-US"/>
              <a:t>Mine Storage International AB &amp; </a:t>
            </a:r>
            <a:br>
              <a:rPr lang="en-US"/>
            </a:br>
            <a:r>
              <a:rPr lang="en-US"/>
              <a:t>Michigan Technological University (MTU)</a:t>
            </a:r>
          </a:p>
        </p:txBody>
      </p:sp>
      <p:sp>
        <p:nvSpPr>
          <p:cNvPr id="3" name="Content Placeholder 2">
            <a:extLst>
              <a:ext uri="{FF2B5EF4-FFF2-40B4-BE49-F238E27FC236}">
                <a16:creationId xmlns:a16="http://schemas.microsoft.com/office/drawing/2014/main" id="{C993E4D8-A2E4-4E77-ACE2-CEC52409DA91}"/>
              </a:ext>
            </a:extLst>
          </p:cNvPr>
          <p:cNvSpPr>
            <a:spLocks noGrp="1"/>
          </p:cNvSpPr>
          <p:nvPr>
            <p:ph idx="1"/>
          </p:nvPr>
        </p:nvSpPr>
        <p:spPr>
          <a:xfrm>
            <a:off x="822959" y="1205546"/>
            <a:ext cx="5386455" cy="4934105"/>
          </a:xfrm>
        </p:spPr>
        <p:txBody>
          <a:bodyPr/>
          <a:lstStyle/>
          <a:p>
            <a:r>
              <a:rPr lang="en-US" dirty="0"/>
              <a:t>Exploring the potential for pumped storage hydropower in the Upper Midwest (energy storage system)</a:t>
            </a:r>
          </a:p>
          <a:p>
            <a:r>
              <a:rPr lang="en-US" dirty="0"/>
              <a:t>Supports grid reliability and renewable energy generation while repurposing retired industrial sites in an innovative way</a:t>
            </a:r>
          </a:p>
          <a:p>
            <a:pPr lvl="1"/>
            <a:r>
              <a:rPr lang="en-US" dirty="0"/>
              <a:t>Mine Storage (Stockholm, Sweden)</a:t>
            </a:r>
          </a:p>
          <a:p>
            <a:pPr marL="457200" lvl="1" indent="0">
              <a:buNone/>
            </a:pPr>
            <a:endParaRPr lang="en-US" sz="3200" dirty="0"/>
          </a:p>
          <a:p>
            <a:pPr lvl="1"/>
            <a:r>
              <a:rPr lang="en-US" dirty="0"/>
              <a:t>MTU (Houghton, Michigan)</a:t>
            </a:r>
          </a:p>
          <a:p>
            <a:endParaRPr lang="en-US" dirty="0"/>
          </a:p>
        </p:txBody>
      </p:sp>
      <p:sp>
        <p:nvSpPr>
          <p:cNvPr id="6" name="Slide Number Placeholder 3">
            <a:extLst>
              <a:ext uri="{FF2B5EF4-FFF2-40B4-BE49-F238E27FC236}">
                <a16:creationId xmlns:a16="http://schemas.microsoft.com/office/drawing/2014/main" id="{5159287A-0A9C-9080-F5F4-89B4F26A2B29}"/>
              </a:ext>
            </a:extLst>
          </p:cNvPr>
          <p:cNvSpPr>
            <a:spLocks noGrp="1"/>
          </p:cNvSpPr>
          <p:nvPr>
            <p:ph type="sldNum" sz="quarter" idx="10"/>
          </p:nvPr>
        </p:nvSpPr>
        <p:spPr>
          <a:xfrm>
            <a:off x="799755" y="6356350"/>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7" name="Footer Placeholder 2">
            <a:extLst>
              <a:ext uri="{FF2B5EF4-FFF2-40B4-BE49-F238E27FC236}">
                <a16:creationId xmlns:a16="http://schemas.microsoft.com/office/drawing/2014/main" id="{0BF000FB-32B6-3615-9F47-A128A8F74E84}"/>
              </a:ext>
            </a:extLst>
          </p:cNvPr>
          <p:cNvSpPr>
            <a:spLocks noGrp="1"/>
          </p:cNvSpPr>
          <p:nvPr>
            <p:ph type="ftr" sz="quarter" idx="11"/>
          </p:nvPr>
        </p:nvSpPr>
        <p:spPr>
          <a:xfrm>
            <a:off x="4648200" y="6356350"/>
            <a:ext cx="289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pic>
        <p:nvPicPr>
          <p:cNvPr id="5" name="Picture 4" descr="Diagram&#10;&#10;Description automatically generated">
            <a:extLst>
              <a:ext uri="{FF2B5EF4-FFF2-40B4-BE49-F238E27FC236}">
                <a16:creationId xmlns:a16="http://schemas.microsoft.com/office/drawing/2014/main" id="{678B5446-4D7C-DDEC-A8B6-53176767772D}"/>
              </a:ext>
            </a:extLst>
          </p:cNvPr>
          <p:cNvPicPr>
            <a:picLocks noChangeAspect="1"/>
          </p:cNvPicPr>
          <p:nvPr/>
        </p:nvPicPr>
        <p:blipFill>
          <a:blip r:embed="rId2"/>
          <a:stretch>
            <a:fillRect/>
          </a:stretch>
        </p:blipFill>
        <p:spPr>
          <a:xfrm>
            <a:off x="6344436" y="1753915"/>
            <a:ext cx="5207204" cy="269124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A50D198-4666-CBD7-C54B-1841B65207C9}"/>
              </a:ext>
            </a:extLst>
          </p:cNvPr>
          <p:cNvPicPr>
            <a:picLocks noChangeAspect="1"/>
          </p:cNvPicPr>
          <p:nvPr/>
        </p:nvPicPr>
        <p:blipFill>
          <a:blip r:embed="rId3"/>
          <a:stretch>
            <a:fillRect/>
          </a:stretch>
        </p:blipFill>
        <p:spPr>
          <a:xfrm>
            <a:off x="1943055" y="5182854"/>
            <a:ext cx="2437351" cy="640991"/>
          </a:xfrm>
          <a:prstGeom prst="rect">
            <a:avLst/>
          </a:prstGeom>
        </p:spPr>
      </p:pic>
      <p:pic>
        <p:nvPicPr>
          <p:cNvPr id="13" name="Picture 12">
            <a:extLst>
              <a:ext uri="{FF2B5EF4-FFF2-40B4-BE49-F238E27FC236}">
                <a16:creationId xmlns:a16="http://schemas.microsoft.com/office/drawing/2014/main" id="{C713E250-F707-1DE3-762F-4A793D49D7B2}"/>
              </a:ext>
            </a:extLst>
          </p:cNvPr>
          <p:cNvPicPr>
            <a:picLocks noChangeAspect="1"/>
          </p:cNvPicPr>
          <p:nvPr/>
        </p:nvPicPr>
        <p:blipFill>
          <a:blip r:embed="rId4"/>
          <a:stretch>
            <a:fillRect/>
          </a:stretch>
        </p:blipFill>
        <p:spPr>
          <a:xfrm>
            <a:off x="1943055" y="6186692"/>
            <a:ext cx="2437351" cy="495595"/>
          </a:xfrm>
          <a:prstGeom prst="rect">
            <a:avLst/>
          </a:prstGeom>
        </p:spPr>
      </p:pic>
    </p:spTree>
    <p:extLst>
      <p:ext uri="{BB962C8B-B14F-4D97-AF65-F5344CB8AC3E}">
        <p14:creationId xmlns:p14="http://schemas.microsoft.com/office/powerpoint/2010/main" val="3094201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A051-30ED-549D-1506-E95E2C411375}"/>
              </a:ext>
            </a:extLst>
          </p:cNvPr>
          <p:cNvSpPr>
            <a:spLocks noGrp="1"/>
          </p:cNvSpPr>
          <p:nvPr>
            <p:ph type="title"/>
          </p:nvPr>
        </p:nvSpPr>
        <p:spPr>
          <a:xfrm>
            <a:off x="152400" y="158484"/>
            <a:ext cx="10357575" cy="591256"/>
          </a:xfrm>
        </p:spPr>
        <p:txBody>
          <a:bodyPr>
            <a:noAutofit/>
          </a:bodyPr>
          <a:lstStyle/>
          <a:p>
            <a:r>
              <a:rPr lang="en-US" sz="3000"/>
              <a:t>Safe, Reliable and Cost-Effective Energy for the Future</a:t>
            </a:r>
          </a:p>
        </p:txBody>
      </p:sp>
      <p:sp>
        <p:nvSpPr>
          <p:cNvPr id="3" name="Content Placeholder 2">
            <a:extLst>
              <a:ext uri="{FF2B5EF4-FFF2-40B4-BE49-F238E27FC236}">
                <a16:creationId xmlns:a16="http://schemas.microsoft.com/office/drawing/2014/main" id="{5A2D776C-C376-BF38-5862-6264A93A78F2}"/>
              </a:ext>
            </a:extLst>
          </p:cNvPr>
          <p:cNvSpPr>
            <a:spLocks noGrp="1"/>
          </p:cNvSpPr>
          <p:nvPr>
            <p:ph idx="1"/>
          </p:nvPr>
        </p:nvSpPr>
        <p:spPr>
          <a:xfrm>
            <a:off x="325232" y="903907"/>
            <a:ext cx="10530841" cy="5344110"/>
          </a:xfrm>
        </p:spPr>
        <p:txBody>
          <a:bodyPr>
            <a:normAutofit fontScale="92500" lnSpcReduction="10000"/>
          </a:bodyPr>
          <a:lstStyle/>
          <a:p>
            <a:r>
              <a:rPr lang="en-US"/>
              <a:t>We will take a balanced and measured </a:t>
            </a:r>
            <a:br>
              <a:rPr lang="en-US"/>
            </a:br>
            <a:r>
              <a:rPr lang="en-US"/>
              <a:t>approach to carbon reduction </a:t>
            </a:r>
          </a:p>
          <a:p>
            <a:r>
              <a:rPr lang="en-US"/>
              <a:t>Investment is trending toward </a:t>
            </a:r>
            <a:br>
              <a:rPr lang="en-US"/>
            </a:br>
            <a:r>
              <a:rPr lang="en-US"/>
              <a:t>renewable energy</a:t>
            </a:r>
          </a:p>
          <a:p>
            <a:r>
              <a:rPr lang="en-US"/>
              <a:t>We must ensure a reliable and </a:t>
            </a:r>
            <a:br>
              <a:rPr lang="en-US"/>
            </a:br>
            <a:r>
              <a:rPr lang="en-US"/>
              <a:t>affordable flow of electricity </a:t>
            </a:r>
          </a:p>
          <a:p>
            <a:pPr lvl="1"/>
            <a:r>
              <a:rPr lang="en-US"/>
              <a:t>Innovation will drive the transition.</a:t>
            </a:r>
          </a:p>
          <a:p>
            <a:pPr lvl="1"/>
            <a:r>
              <a:rPr lang="en-US"/>
              <a:t>Traditional resources will keep the light on </a:t>
            </a:r>
          </a:p>
          <a:p>
            <a:r>
              <a:rPr lang="en-US"/>
              <a:t>“All of the above” approach</a:t>
            </a:r>
          </a:p>
          <a:p>
            <a:pPr lvl="1"/>
            <a:r>
              <a:rPr lang="en-US"/>
              <a:t>Retiring coal plants within MISO</a:t>
            </a:r>
          </a:p>
          <a:p>
            <a:pPr lvl="1"/>
            <a:r>
              <a:rPr lang="en-US"/>
              <a:t>Natural gas = lower CO2 emissions + renewable-enabling </a:t>
            </a:r>
            <a:br>
              <a:rPr lang="en-US"/>
            </a:br>
            <a:r>
              <a:rPr lang="en-US"/>
              <a:t>(can ramp up/down quickly) </a:t>
            </a:r>
          </a:p>
          <a:p>
            <a:pPr lvl="1"/>
            <a:r>
              <a:rPr lang="en-US"/>
              <a:t>Add renewable </a:t>
            </a:r>
          </a:p>
          <a:p>
            <a:pPr lvl="1"/>
            <a:r>
              <a:rPr lang="en-US"/>
              <a:t>Consider advanced nuclear </a:t>
            </a:r>
          </a:p>
        </p:txBody>
      </p:sp>
      <p:grpSp>
        <p:nvGrpSpPr>
          <p:cNvPr id="6" name="Group 5">
            <a:extLst>
              <a:ext uri="{FF2B5EF4-FFF2-40B4-BE49-F238E27FC236}">
                <a16:creationId xmlns:a16="http://schemas.microsoft.com/office/drawing/2014/main" id="{2E386D05-7079-47D1-B18E-C058080B7E75}"/>
              </a:ext>
            </a:extLst>
          </p:cNvPr>
          <p:cNvGrpSpPr/>
          <p:nvPr/>
        </p:nvGrpSpPr>
        <p:grpSpPr>
          <a:xfrm>
            <a:off x="5590652" y="1037257"/>
            <a:ext cx="4634329" cy="3297982"/>
            <a:chOff x="5562055" y="2100961"/>
            <a:chExt cx="4634329" cy="3297982"/>
          </a:xfrm>
        </p:grpSpPr>
        <p:sp>
          <p:nvSpPr>
            <p:cNvPr id="7" name="Rectangle 6">
              <a:extLst>
                <a:ext uri="{FF2B5EF4-FFF2-40B4-BE49-F238E27FC236}">
                  <a16:creationId xmlns:a16="http://schemas.microsoft.com/office/drawing/2014/main" id="{357455D8-ABB1-4E47-A84E-C7A724921BE1}"/>
                </a:ext>
              </a:extLst>
            </p:cNvPr>
            <p:cNvSpPr/>
            <p:nvPr/>
          </p:nvSpPr>
          <p:spPr>
            <a:xfrm>
              <a:off x="6775223" y="5033818"/>
              <a:ext cx="2179781" cy="3651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Lt BT"/>
                <a:ea typeface="+mn-ea"/>
                <a:cs typeface="+mn-cs"/>
              </a:endParaRPr>
            </a:p>
          </p:txBody>
        </p:sp>
        <p:grpSp>
          <p:nvGrpSpPr>
            <p:cNvPr id="8" name="Group 7">
              <a:extLst>
                <a:ext uri="{FF2B5EF4-FFF2-40B4-BE49-F238E27FC236}">
                  <a16:creationId xmlns:a16="http://schemas.microsoft.com/office/drawing/2014/main" id="{6DED4601-18CF-4FB6-9AAD-A1AE63F21656}"/>
                </a:ext>
              </a:extLst>
            </p:cNvPr>
            <p:cNvGrpSpPr>
              <a:grpSpLocks noChangeAspect="1"/>
            </p:cNvGrpSpPr>
            <p:nvPr/>
          </p:nvGrpSpPr>
          <p:grpSpPr>
            <a:xfrm>
              <a:off x="5562055" y="2100961"/>
              <a:ext cx="4634329" cy="2288417"/>
              <a:chOff x="2805515" y="3827785"/>
              <a:chExt cx="5922278" cy="2986686"/>
            </a:xfrm>
          </p:grpSpPr>
          <p:pic>
            <p:nvPicPr>
              <p:cNvPr id="11" name="Picture 10">
                <a:extLst>
                  <a:ext uri="{FF2B5EF4-FFF2-40B4-BE49-F238E27FC236}">
                    <a16:creationId xmlns:a16="http://schemas.microsoft.com/office/drawing/2014/main" id="{3F219110-703B-48B0-B033-3B4567CAE51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916789" y="5529010"/>
                <a:ext cx="5663685" cy="1285461"/>
              </a:xfrm>
              <a:prstGeom prst="rect">
                <a:avLst/>
              </a:prstGeom>
            </p:spPr>
          </p:pic>
          <p:pic>
            <p:nvPicPr>
              <p:cNvPr id="12" name="Picture 11" descr="Icon&#10;&#10;Description automatically generated">
                <a:extLst>
                  <a:ext uri="{FF2B5EF4-FFF2-40B4-BE49-F238E27FC236}">
                    <a16:creationId xmlns:a16="http://schemas.microsoft.com/office/drawing/2014/main" id="{51FDDB10-DCC9-49E7-93C3-ECD5F5034A81}"/>
                  </a:ext>
                </a:extLst>
              </p:cNvPr>
              <p:cNvPicPr>
                <a:picLocks noChangeAspect="1"/>
              </p:cNvPicPr>
              <p:nvPr/>
            </p:nvPicPr>
            <p:blipFill>
              <a:blip r:embed="rId4"/>
              <a:stretch>
                <a:fillRect/>
              </a:stretch>
            </p:blipFill>
            <p:spPr>
              <a:xfrm>
                <a:off x="2805515" y="4470363"/>
                <a:ext cx="752355" cy="914400"/>
              </a:xfrm>
              <a:prstGeom prst="rect">
                <a:avLst/>
              </a:prstGeom>
            </p:spPr>
          </p:pic>
          <p:pic>
            <p:nvPicPr>
              <p:cNvPr id="13" name="Picture 12" descr="Icon&#10;&#10;Description automatically generated">
                <a:extLst>
                  <a:ext uri="{FF2B5EF4-FFF2-40B4-BE49-F238E27FC236}">
                    <a16:creationId xmlns:a16="http://schemas.microsoft.com/office/drawing/2014/main" id="{12A10F2F-702A-4E1C-9B3A-0FD6077F9DC5}"/>
                  </a:ext>
                </a:extLst>
              </p:cNvPr>
              <p:cNvPicPr>
                <a:picLocks noChangeAspect="1"/>
              </p:cNvPicPr>
              <p:nvPr/>
            </p:nvPicPr>
            <p:blipFill>
              <a:blip r:embed="rId5"/>
              <a:stretch>
                <a:fillRect/>
              </a:stretch>
            </p:blipFill>
            <p:spPr>
              <a:xfrm>
                <a:off x="3459145" y="3827785"/>
                <a:ext cx="635887" cy="914400"/>
              </a:xfrm>
              <a:prstGeom prst="rect">
                <a:avLst/>
              </a:prstGeom>
            </p:spPr>
          </p:pic>
          <p:pic>
            <p:nvPicPr>
              <p:cNvPr id="14" name="Picture 13" descr="Shape, icon&#10;&#10;Description automatically generated">
                <a:extLst>
                  <a:ext uri="{FF2B5EF4-FFF2-40B4-BE49-F238E27FC236}">
                    <a16:creationId xmlns:a16="http://schemas.microsoft.com/office/drawing/2014/main" id="{4B3EB286-0DF8-4F04-B932-13CA0616DCC9}"/>
                  </a:ext>
                </a:extLst>
              </p:cNvPr>
              <p:cNvPicPr>
                <a:picLocks noChangeAspect="1"/>
              </p:cNvPicPr>
              <p:nvPr/>
            </p:nvPicPr>
            <p:blipFill>
              <a:blip r:embed="rId6"/>
              <a:stretch>
                <a:fillRect/>
              </a:stretch>
            </p:blipFill>
            <p:spPr>
              <a:xfrm>
                <a:off x="7425677" y="3827785"/>
                <a:ext cx="567393" cy="914400"/>
              </a:xfrm>
              <a:prstGeom prst="rect">
                <a:avLst/>
              </a:prstGeom>
            </p:spPr>
          </p:pic>
          <p:pic>
            <p:nvPicPr>
              <p:cNvPr id="15" name="Picture 14" descr="Icon&#10;&#10;Description automatically generated">
                <a:extLst>
                  <a:ext uri="{FF2B5EF4-FFF2-40B4-BE49-F238E27FC236}">
                    <a16:creationId xmlns:a16="http://schemas.microsoft.com/office/drawing/2014/main" id="{3D068C92-7523-486A-A1AA-85696313FF14}"/>
                  </a:ext>
                </a:extLst>
              </p:cNvPr>
              <p:cNvPicPr>
                <a:picLocks noChangeAspect="1"/>
              </p:cNvPicPr>
              <p:nvPr/>
            </p:nvPicPr>
            <p:blipFill>
              <a:blip r:embed="rId7"/>
              <a:stretch>
                <a:fillRect/>
              </a:stretch>
            </p:blipFill>
            <p:spPr>
              <a:xfrm>
                <a:off x="3978764" y="4561803"/>
                <a:ext cx="913339" cy="914400"/>
              </a:xfrm>
              <a:prstGeom prst="rect">
                <a:avLst/>
              </a:prstGeom>
            </p:spPr>
          </p:pic>
          <p:pic>
            <p:nvPicPr>
              <p:cNvPr id="16" name="Picture 15" descr="Icon&#10;&#10;Description automatically generated">
                <a:extLst>
                  <a:ext uri="{FF2B5EF4-FFF2-40B4-BE49-F238E27FC236}">
                    <a16:creationId xmlns:a16="http://schemas.microsoft.com/office/drawing/2014/main" id="{948D0032-DB48-4907-B3AF-8F52CB38C33F}"/>
                  </a:ext>
                </a:extLst>
              </p:cNvPr>
              <p:cNvPicPr>
                <a:picLocks noChangeAspect="1"/>
              </p:cNvPicPr>
              <p:nvPr/>
            </p:nvPicPr>
            <p:blipFill>
              <a:blip r:embed="rId8"/>
              <a:stretch>
                <a:fillRect/>
              </a:stretch>
            </p:blipFill>
            <p:spPr>
              <a:xfrm>
                <a:off x="7811298" y="4301934"/>
                <a:ext cx="916495" cy="1097280"/>
              </a:xfrm>
              <a:prstGeom prst="rect">
                <a:avLst/>
              </a:prstGeom>
            </p:spPr>
          </p:pic>
          <p:pic>
            <p:nvPicPr>
              <p:cNvPr id="17" name="Graphic 16" descr="Sun">
                <a:extLst>
                  <a:ext uri="{FF2B5EF4-FFF2-40B4-BE49-F238E27FC236}">
                    <a16:creationId xmlns:a16="http://schemas.microsoft.com/office/drawing/2014/main" id="{E98D5285-DC53-4D6A-B5D1-B9D4640688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4858" y="4470363"/>
                <a:ext cx="1005840" cy="1005840"/>
              </a:xfrm>
              <a:prstGeom prst="rect">
                <a:avLst/>
              </a:prstGeom>
            </p:spPr>
          </p:pic>
        </p:grpSp>
        <p:sp>
          <p:nvSpPr>
            <p:cNvPr id="9" name="Rectangle: Rounded Corners 8">
              <a:extLst>
                <a:ext uri="{FF2B5EF4-FFF2-40B4-BE49-F238E27FC236}">
                  <a16:creationId xmlns:a16="http://schemas.microsoft.com/office/drawing/2014/main" id="{72CEDDE6-C7BA-427F-85A2-E2E38836E2DC}"/>
                </a:ext>
              </a:extLst>
            </p:cNvPr>
            <p:cNvSpPr/>
            <p:nvPr/>
          </p:nvSpPr>
          <p:spPr>
            <a:xfrm>
              <a:off x="6775223" y="4372923"/>
              <a:ext cx="2179781" cy="984928"/>
            </a:xfrm>
            <a:prstGeom prst="roundRect">
              <a:avLst>
                <a:gd name="adj" fmla="val 19480"/>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p:txBody>
        </p:sp>
        <p:sp>
          <p:nvSpPr>
            <p:cNvPr id="10" name="TextBox 9">
              <a:extLst>
                <a:ext uri="{FF2B5EF4-FFF2-40B4-BE49-F238E27FC236}">
                  <a16:creationId xmlns:a16="http://schemas.microsoft.com/office/drawing/2014/main" id="{D00233BB-E925-4F80-810C-8460CCD3401D}"/>
                </a:ext>
              </a:extLst>
            </p:cNvPr>
            <p:cNvSpPr txBox="1"/>
            <p:nvPr/>
          </p:nvSpPr>
          <p:spPr>
            <a:xfrm>
              <a:off x="6860507" y="4146459"/>
              <a:ext cx="2009211"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Balance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Futura Hv BT"/>
                  <a:ea typeface="+mn-ea"/>
                  <a:cs typeface="+mn-cs"/>
                </a:rPr>
                <a:t>safe, resilient, environmentally responsible</a:t>
              </a:r>
            </a:p>
          </p:txBody>
        </p:sp>
      </p:grpSp>
      <p:sp>
        <p:nvSpPr>
          <p:cNvPr id="19" name="Slide Number Placeholder 3">
            <a:extLst>
              <a:ext uri="{FF2B5EF4-FFF2-40B4-BE49-F238E27FC236}">
                <a16:creationId xmlns:a16="http://schemas.microsoft.com/office/drawing/2014/main" id="{48801079-7CA5-99A4-15D7-3276AD62AF5F}"/>
              </a:ext>
            </a:extLst>
          </p:cNvPr>
          <p:cNvSpPr>
            <a:spLocks noGrp="1"/>
          </p:cNvSpPr>
          <p:nvPr>
            <p:ph type="sldNum" sz="quarter" idx="10"/>
          </p:nvPr>
        </p:nvSpPr>
        <p:spPr>
          <a:xfrm>
            <a:off x="799755" y="6356350"/>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5A9C"/>
              </a:solidFill>
              <a:effectLst/>
              <a:uLnTx/>
              <a:uFillTx/>
              <a:latin typeface="Futura Lt BT" panose="020B0402020204020303" pitchFamily="34" charset="0"/>
              <a:ea typeface="+mn-ea"/>
              <a:cs typeface="+mn-cs"/>
            </a:endParaRPr>
          </a:p>
        </p:txBody>
      </p:sp>
      <p:sp>
        <p:nvSpPr>
          <p:cNvPr id="20" name="Footer Placeholder 2">
            <a:extLst>
              <a:ext uri="{FF2B5EF4-FFF2-40B4-BE49-F238E27FC236}">
                <a16:creationId xmlns:a16="http://schemas.microsoft.com/office/drawing/2014/main" id="{ACF24C07-8EC5-9B90-C615-7D2789006BAC}"/>
              </a:ext>
            </a:extLst>
          </p:cNvPr>
          <p:cNvSpPr>
            <a:spLocks noGrp="1"/>
          </p:cNvSpPr>
          <p:nvPr>
            <p:ph type="ftr" sz="quarter" idx="11"/>
          </p:nvPr>
        </p:nvSpPr>
        <p:spPr>
          <a:xfrm>
            <a:off x="4648200" y="6356350"/>
            <a:ext cx="289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38311783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06D4DE-680D-7ECC-4F3B-10EC11F818A9}"/>
              </a:ext>
            </a:extLst>
          </p:cNvPr>
          <p:cNvPicPr>
            <a:picLocks noChangeAspect="1"/>
          </p:cNvPicPr>
          <p:nvPr/>
        </p:nvPicPr>
        <p:blipFill rotWithShape="1">
          <a:blip r:embed="rId2"/>
          <a:srcRect l="20268" t="8530"/>
          <a:stretch/>
        </p:blipFill>
        <p:spPr>
          <a:xfrm>
            <a:off x="0" y="0"/>
            <a:ext cx="4967800" cy="5370179"/>
          </a:xfrm>
          <a:prstGeom prst="rect">
            <a:avLst/>
          </a:prstGeom>
        </p:spPr>
      </p:pic>
      <p:pic>
        <p:nvPicPr>
          <p:cNvPr id="1026" name="Picture 2" descr="Home">
            <a:extLst>
              <a:ext uri="{FF2B5EF4-FFF2-40B4-BE49-F238E27FC236}">
                <a16:creationId xmlns:a16="http://schemas.microsoft.com/office/drawing/2014/main" id="{6474C033-864F-AEF0-751A-99273A2E7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3310" y="2721736"/>
            <a:ext cx="5321534" cy="177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05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23</a:t>
            </a:fld>
            <a:endParaRPr lang="es-ES_tradnl" altLang="en-GB" dirty="0"/>
          </a:p>
        </p:txBody>
      </p:sp>
      <p:pic>
        <p:nvPicPr>
          <p:cNvPr id="4" name="Picture 3">
            <a:extLst>
              <a:ext uri="{FF2B5EF4-FFF2-40B4-BE49-F238E27FC236}">
                <a16:creationId xmlns:a16="http://schemas.microsoft.com/office/drawing/2014/main" id="{70C598BF-6396-F883-700B-CDE9D6C69883}"/>
              </a:ext>
            </a:extLst>
          </p:cNvPr>
          <p:cNvPicPr>
            <a:picLocks noChangeAspect="1"/>
          </p:cNvPicPr>
          <p:nvPr/>
        </p:nvPicPr>
        <p:blipFill>
          <a:blip r:embed="rId3"/>
          <a:stretch>
            <a:fillRect/>
          </a:stretch>
        </p:blipFill>
        <p:spPr>
          <a:xfrm>
            <a:off x="2606349" y="217884"/>
            <a:ext cx="6979302" cy="6422231"/>
          </a:xfrm>
          <a:prstGeom prst="rect">
            <a:avLst/>
          </a:prstGeom>
        </p:spPr>
      </p:pic>
    </p:spTree>
    <p:extLst>
      <p:ext uri="{BB962C8B-B14F-4D97-AF65-F5344CB8AC3E}">
        <p14:creationId xmlns:p14="http://schemas.microsoft.com/office/powerpoint/2010/main" val="364478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717032"/>
            <a:ext cx="1219200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3800" baseline="0">
                <a:solidFill>
                  <a:schemeClr val="bg1"/>
                </a:solidFill>
                <a:latin typeface="Arial" charset="0"/>
                <a:ea typeface="+mj-ea"/>
                <a:cs typeface="+mj-cs"/>
              </a:defRPr>
            </a:lvl1pPr>
            <a:lvl2pPr algn="l" rtl="0" eaLnBrk="0" fontAlgn="base" hangingPunct="0">
              <a:lnSpc>
                <a:spcPct val="80000"/>
              </a:lnSpc>
              <a:spcBef>
                <a:spcPct val="0"/>
              </a:spcBef>
              <a:spcAft>
                <a:spcPct val="0"/>
              </a:spcAft>
              <a:defRPr sz="2600">
                <a:solidFill>
                  <a:srgbClr val="447D1B"/>
                </a:solidFill>
                <a:latin typeface="Arial" charset="0"/>
              </a:defRPr>
            </a:lvl2pPr>
            <a:lvl3pPr algn="l" rtl="0" eaLnBrk="0" fontAlgn="base" hangingPunct="0">
              <a:lnSpc>
                <a:spcPct val="80000"/>
              </a:lnSpc>
              <a:spcBef>
                <a:spcPct val="0"/>
              </a:spcBef>
              <a:spcAft>
                <a:spcPct val="0"/>
              </a:spcAft>
              <a:defRPr sz="2600">
                <a:solidFill>
                  <a:srgbClr val="447D1B"/>
                </a:solidFill>
                <a:latin typeface="Arial" charset="0"/>
              </a:defRPr>
            </a:lvl3pPr>
            <a:lvl4pPr algn="l" rtl="0" eaLnBrk="0" fontAlgn="base" hangingPunct="0">
              <a:lnSpc>
                <a:spcPct val="80000"/>
              </a:lnSpc>
              <a:spcBef>
                <a:spcPct val="0"/>
              </a:spcBef>
              <a:spcAft>
                <a:spcPct val="0"/>
              </a:spcAft>
              <a:defRPr sz="2600">
                <a:solidFill>
                  <a:srgbClr val="447D1B"/>
                </a:solidFill>
                <a:latin typeface="Arial" charset="0"/>
              </a:defRPr>
            </a:lvl4pPr>
            <a:lvl5pPr algn="l" rtl="0" eaLnBrk="0" fontAlgn="base" hangingPunct="0">
              <a:lnSpc>
                <a:spcPct val="80000"/>
              </a:lnSpc>
              <a:spcBef>
                <a:spcPct val="0"/>
              </a:spcBef>
              <a:spcAft>
                <a:spcPct val="0"/>
              </a:spcAft>
              <a:defRPr sz="2600">
                <a:solidFill>
                  <a:srgbClr val="447D1B"/>
                </a:solidFill>
                <a:latin typeface="Arial" charset="0"/>
              </a:defRPr>
            </a:lvl5pPr>
            <a:lvl6pPr marL="457200" algn="l" rtl="0" eaLnBrk="0" fontAlgn="base" hangingPunct="0">
              <a:lnSpc>
                <a:spcPct val="80000"/>
              </a:lnSpc>
              <a:spcBef>
                <a:spcPct val="0"/>
              </a:spcBef>
              <a:spcAft>
                <a:spcPct val="0"/>
              </a:spcAft>
              <a:defRPr sz="2600">
                <a:solidFill>
                  <a:srgbClr val="447D1B"/>
                </a:solidFill>
                <a:latin typeface="Arial Black" pitchFamily="34" charset="0"/>
              </a:defRPr>
            </a:lvl6pPr>
            <a:lvl7pPr marL="914400" algn="l" rtl="0" eaLnBrk="0" fontAlgn="base" hangingPunct="0">
              <a:lnSpc>
                <a:spcPct val="80000"/>
              </a:lnSpc>
              <a:spcBef>
                <a:spcPct val="0"/>
              </a:spcBef>
              <a:spcAft>
                <a:spcPct val="0"/>
              </a:spcAft>
              <a:defRPr sz="2600">
                <a:solidFill>
                  <a:srgbClr val="447D1B"/>
                </a:solidFill>
                <a:latin typeface="Arial Black" pitchFamily="34" charset="0"/>
              </a:defRPr>
            </a:lvl7pPr>
            <a:lvl8pPr marL="1371600" algn="l" rtl="0" eaLnBrk="0" fontAlgn="base" hangingPunct="0">
              <a:lnSpc>
                <a:spcPct val="80000"/>
              </a:lnSpc>
              <a:spcBef>
                <a:spcPct val="0"/>
              </a:spcBef>
              <a:spcAft>
                <a:spcPct val="0"/>
              </a:spcAft>
              <a:defRPr sz="2600">
                <a:solidFill>
                  <a:srgbClr val="447D1B"/>
                </a:solidFill>
                <a:latin typeface="Arial Black" pitchFamily="34" charset="0"/>
              </a:defRPr>
            </a:lvl8pPr>
            <a:lvl9pPr marL="1828800" algn="l" rtl="0" eaLnBrk="0" fontAlgn="base" hangingPunct="0">
              <a:lnSpc>
                <a:spcPct val="80000"/>
              </a:lnSpc>
              <a:spcBef>
                <a:spcPct val="0"/>
              </a:spcBef>
              <a:spcAft>
                <a:spcPct val="0"/>
              </a:spcAft>
              <a:defRPr sz="2600">
                <a:solidFill>
                  <a:srgbClr val="447D1B"/>
                </a:solidFill>
                <a:latin typeface="Arial Black" pitchFamily="34" charset="0"/>
              </a:defRPr>
            </a:lvl9pPr>
          </a:lstStyle>
          <a:p>
            <a:r>
              <a:rPr lang="en-US" sz="2800" kern="0" dirty="0"/>
              <a:t>Christopher Kopel</a:t>
            </a:r>
          </a:p>
          <a:p>
            <a:r>
              <a:rPr lang="en-US" sz="2400" kern="0" dirty="0"/>
              <a:t>May 13, 2022</a:t>
            </a:r>
          </a:p>
        </p:txBody>
      </p:sp>
      <p:sp>
        <p:nvSpPr>
          <p:cNvPr id="5" name="TextBox 4"/>
          <p:cNvSpPr txBox="1"/>
          <p:nvPr/>
        </p:nvSpPr>
        <p:spPr>
          <a:xfrm>
            <a:off x="0" y="1290380"/>
            <a:ext cx="12192000" cy="1754326"/>
          </a:xfrm>
          <a:prstGeom prst="rect">
            <a:avLst/>
          </a:prstGeom>
          <a:noFill/>
        </p:spPr>
        <p:txBody>
          <a:bodyPr wrap="square" rtlCol="0">
            <a:spAutoFit/>
          </a:bodyPr>
          <a:lstStyle/>
          <a:p>
            <a:pPr algn="ctr"/>
            <a:r>
              <a:rPr lang="en-US" sz="3800" kern="0" dirty="0">
                <a:solidFill>
                  <a:srgbClr val="FFFFFF"/>
                </a:solidFill>
                <a:latin typeface="Arial" charset="0"/>
                <a:ea typeface="+mj-ea"/>
                <a:cs typeface="+mj-cs"/>
              </a:rPr>
              <a:t>CEO Report</a:t>
            </a:r>
          </a:p>
          <a:p>
            <a:pPr algn="ctr"/>
            <a:endParaRPr lang="en-US" sz="3800" kern="0" dirty="0">
              <a:solidFill>
                <a:srgbClr val="FFFFFF"/>
              </a:solidFill>
              <a:latin typeface="Arial" charset="0"/>
              <a:ea typeface="+mj-ea"/>
              <a:cs typeface="+mj-cs"/>
            </a:endParaRPr>
          </a:p>
          <a:p>
            <a:pPr algn="ctr"/>
            <a:r>
              <a:rPr lang="en-US" sz="3200" kern="0" dirty="0">
                <a:solidFill>
                  <a:srgbClr val="FFFFFF"/>
                </a:solidFill>
                <a:latin typeface="Arial" charset="0"/>
                <a:ea typeface="+mj-ea"/>
                <a:cs typeface="+mj-cs"/>
              </a:rPr>
              <a:t>2023 Annual Meeting</a:t>
            </a:r>
          </a:p>
        </p:txBody>
      </p:sp>
      <p:pic>
        <p:nvPicPr>
          <p:cNvPr id="7" name="Picture 6">
            <a:extLst>
              <a:ext uri="{FF2B5EF4-FFF2-40B4-BE49-F238E27FC236}">
                <a16:creationId xmlns:a16="http://schemas.microsoft.com/office/drawing/2014/main" id="{DDD2D58E-AF85-5E3D-F0CB-3C942D76D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20" y="5083304"/>
            <a:ext cx="5195739" cy="1754326"/>
          </a:xfrm>
          <a:prstGeom prst="rect">
            <a:avLst/>
          </a:prstGeom>
        </p:spPr>
      </p:pic>
    </p:spTree>
    <p:extLst>
      <p:ext uri="{BB962C8B-B14F-4D97-AF65-F5344CB8AC3E}">
        <p14:creationId xmlns:p14="http://schemas.microsoft.com/office/powerpoint/2010/main" val="115873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483171" y="213260"/>
            <a:ext cx="9232900" cy="685800"/>
          </a:xfrm>
        </p:spPr>
        <p:txBody>
          <a:bodyPr/>
          <a:lstStyle/>
          <a:p>
            <a:pPr algn="ctr"/>
            <a:r>
              <a:rPr lang="en-US" altLang="en-US" b="1" u="sng" dirty="0">
                <a:latin typeface="Arial" panose="020B0604020202020204" pitchFamily="34" charset="0"/>
              </a:rPr>
              <a:t>CEO Report Agenda</a:t>
            </a:r>
          </a:p>
        </p:txBody>
      </p:sp>
      <p:sp>
        <p:nvSpPr>
          <p:cNvPr id="20483" name="Rectangle 3"/>
          <p:cNvSpPr>
            <a:spLocks noGrp="1" noChangeArrowheads="1"/>
          </p:cNvSpPr>
          <p:nvPr>
            <p:ph type="body" idx="4294967295"/>
          </p:nvPr>
        </p:nvSpPr>
        <p:spPr>
          <a:xfrm>
            <a:off x="967240" y="1268760"/>
            <a:ext cx="10257519" cy="5119973"/>
          </a:xfrm>
        </p:spPr>
        <p:txBody>
          <a:bodyPr/>
          <a:lstStyle/>
          <a:p>
            <a:pPr>
              <a:lnSpc>
                <a:spcPct val="90000"/>
              </a:lnSpc>
            </a:pPr>
            <a:endParaRPr lang="en-US" altLang="en-US" sz="2400" dirty="0">
              <a:latin typeface="Arial" panose="020B0604020202020204" pitchFamily="34" charset="0"/>
            </a:endParaRPr>
          </a:p>
          <a:p>
            <a:pPr>
              <a:lnSpc>
                <a:spcPct val="90000"/>
              </a:lnSpc>
            </a:pPr>
            <a:r>
              <a:rPr lang="en-US" altLang="en-US" sz="2400" dirty="0">
                <a:latin typeface="Arial" panose="020B0604020202020204" pitchFamily="34" charset="0"/>
              </a:rPr>
              <a:t>Review Distributed Energy Resources Policy 300.11 Changes</a:t>
            </a:r>
          </a:p>
          <a:p>
            <a:pPr>
              <a:lnSpc>
                <a:spcPct val="90000"/>
              </a:lnSpc>
            </a:pPr>
            <a:endParaRPr lang="en-US" altLang="en-US" sz="2400" dirty="0">
              <a:latin typeface="Arial" panose="020B0604020202020204" pitchFamily="34" charset="0"/>
            </a:endParaRPr>
          </a:p>
          <a:p>
            <a:pPr>
              <a:lnSpc>
                <a:spcPct val="90000"/>
              </a:lnSpc>
            </a:pPr>
            <a:endParaRPr lang="en-US" altLang="en-US" sz="2400" dirty="0">
              <a:latin typeface="Arial" panose="020B0604020202020204" pitchFamily="34" charset="0"/>
            </a:endParaRPr>
          </a:p>
          <a:p>
            <a:pPr>
              <a:lnSpc>
                <a:spcPct val="90000"/>
              </a:lnSpc>
            </a:pPr>
            <a:endParaRPr lang="en-US" altLang="en-US" sz="2400" dirty="0">
              <a:latin typeface="Arial" panose="020B0604020202020204" pitchFamily="34" charset="0"/>
            </a:endParaRPr>
          </a:p>
          <a:p>
            <a:pPr>
              <a:lnSpc>
                <a:spcPct val="90000"/>
              </a:lnSpc>
            </a:pPr>
            <a:r>
              <a:rPr lang="en-US" altLang="en-US" sz="2400" dirty="0">
                <a:latin typeface="Arial" panose="020B0604020202020204" pitchFamily="34" charset="0"/>
              </a:rPr>
              <a:t>Results for Member Engagement Survey</a:t>
            </a:r>
          </a:p>
          <a:p>
            <a:pPr>
              <a:lnSpc>
                <a:spcPct val="90000"/>
              </a:lnSpc>
            </a:pPr>
            <a:endParaRPr lang="en-US" altLang="en-US" sz="2400" dirty="0">
              <a:latin typeface="Arial" panose="020B0604020202020204" pitchFamily="34" charset="0"/>
            </a:endParaRPr>
          </a:p>
          <a:p>
            <a:pPr>
              <a:lnSpc>
                <a:spcPct val="90000"/>
              </a:lnSpc>
            </a:pPr>
            <a:endParaRPr lang="en-US" altLang="en-US" sz="2400" dirty="0">
              <a:latin typeface="Arial" panose="020B0604020202020204" pitchFamily="34" charset="0"/>
            </a:endParaRPr>
          </a:p>
          <a:p>
            <a:pPr>
              <a:lnSpc>
                <a:spcPct val="90000"/>
              </a:lnSpc>
            </a:pPr>
            <a:endParaRPr lang="en-US" altLang="en-US" sz="2400" dirty="0">
              <a:latin typeface="Arial" panose="020B0604020202020204" pitchFamily="34" charset="0"/>
            </a:endParaRPr>
          </a:p>
          <a:p>
            <a:pPr>
              <a:lnSpc>
                <a:spcPct val="90000"/>
              </a:lnSpc>
            </a:pPr>
            <a:r>
              <a:rPr lang="en-US" altLang="en-US" sz="2400" dirty="0">
                <a:latin typeface="Arial" panose="020B0604020202020204" pitchFamily="34" charset="0"/>
              </a:rPr>
              <a:t>BEC Strategic Plan</a:t>
            </a:r>
          </a:p>
          <a:p>
            <a:pPr>
              <a:lnSpc>
                <a:spcPct val="90000"/>
              </a:lnSpc>
            </a:pPr>
            <a:endParaRPr lang="en-US" altLang="en-US" sz="2400" dirty="0">
              <a:latin typeface="Arial" panose="020B0604020202020204" pitchFamily="34" charset="0"/>
            </a:endParaRPr>
          </a:p>
          <a:p>
            <a:pPr>
              <a:lnSpc>
                <a:spcPct val="90000"/>
              </a:lnSpc>
            </a:pPr>
            <a:endParaRPr lang="en-US" altLang="en-US" sz="2400" dirty="0">
              <a:latin typeface="Arial" panose="020B0604020202020204" pitchFamily="34" charset="0"/>
            </a:endParaRPr>
          </a:p>
        </p:txBody>
      </p:sp>
      <p:sp>
        <p:nvSpPr>
          <p:cNvPr id="3" name="Slide Number Placeholder 2"/>
          <p:cNvSpPr>
            <a:spLocks noGrp="1"/>
          </p:cNvSpPr>
          <p:nvPr>
            <p:ph type="sldNum" sz="quarter" idx="10"/>
          </p:nvPr>
        </p:nvSpPr>
        <p:spPr/>
        <p:txBody>
          <a:bodyPr/>
          <a:lstStyle/>
          <a:p>
            <a:fld id="{DD9A7C1E-E958-415F-96B8-268A57626053}" type="slidenum">
              <a:rPr lang="es-ES_tradnl" altLang="en-GB" smtClean="0"/>
              <a:pPr/>
              <a:t>25</a:t>
            </a:fld>
            <a:endParaRPr lang="es-ES_tradnl" altLang="en-GB" dirty="0"/>
          </a:p>
        </p:txBody>
      </p:sp>
    </p:spTree>
    <p:extLst>
      <p:ext uri="{BB962C8B-B14F-4D97-AF65-F5344CB8AC3E}">
        <p14:creationId xmlns:p14="http://schemas.microsoft.com/office/powerpoint/2010/main" val="2404485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483171" y="161491"/>
            <a:ext cx="9232900" cy="685800"/>
          </a:xfrm>
        </p:spPr>
        <p:txBody>
          <a:bodyPr/>
          <a:lstStyle/>
          <a:p>
            <a:pPr algn="ctr"/>
            <a:r>
              <a:rPr lang="en-US" altLang="en-US" sz="2800" dirty="0">
                <a:latin typeface="Arial" panose="020B0604020202020204" pitchFamily="34" charset="0"/>
              </a:rPr>
              <a:t>Summary of Policy 300.11 History</a:t>
            </a:r>
            <a:endParaRPr lang="en-US" altLang="en-US" b="1" u="sng" dirty="0">
              <a:latin typeface="Arial" panose="020B0604020202020204" pitchFamily="34" charset="0"/>
            </a:endParaRPr>
          </a:p>
        </p:txBody>
      </p:sp>
      <p:sp>
        <p:nvSpPr>
          <p:cNvPr id="3" name="Slide Number Placeholder 2"/>
          <p:cNvSpPr>
            <a:spLocks noGrp="1"/>
          </p:cNvSpPr>
          <p:nvPr>
            <p:ph type="sldNum" sz="quarter" idx="10"/>
          </p:nvPr>
        </p:nvSpPr>
        <p:spPr/>
        <p:txBody>
          <a:bodyPr/>
          <a:lstStyle/>
          <a:p>
            <a:fld id="{DD9A7C1E-E958-415F-96B8-268A57626053}" type="slidenum">
              <a:rPr lang="es-ES_tradnl" altLang="en-GB" smtClean="0"/>
              <a:pPr/>
              <a:t>26</a:t>
            </a:fld>
            <a:endParaRPr lang="es-ES_tradnl" altLang="en-GB" dirty="0"/>
          </a:p>
        </p:txBody>
      </p:sp>
      <p:graphicFrame>
        <p:nvGraphicFramePr>
          <p:cNvPr id="4" name="Table 4">
            <a:extLst>
              <a:ext uri="{FF2B5EF4-FFF2-40B4-BE49-F238E27FC236}">
                <a16:creationId xmlns:a16="http://schemas.microsoft.com/office/drawing/2014/main" id="{FCA9896F-4781-7A3F-792E-DDDD0C8AE3C5}"/>
              </a:ext>
            </a:extLst>
          </p:cNvPr>
          <p:cNvGraphicFramePr>
            <a:graphicFrameLocks noGrp="1"/>
          </p:cNvGraphicFramePr>
          <p:nvPr>
            <p:extLst>
              <p:ext uri="{D42A27DB-BD31-4B8C-83A1-F6EECF244321}">
                <p14:modId xmlns:p14="http://schemas.microsoft.com/office/powerpoint/2010/main" val="896691145"/>
              </p:ext>
            </p:extLst>
          </p:nvPr>
        </p:nvGraphicFramePr>
        <p:xfrm>
          <a:off x="854934" y="847291"/>
          <a:ext cx="10482132" cy="5695336"/>
        </p:xfrm>
        <a:graphic>
          <a:graphicData uri="http://schemas.openxmlformats.org/drawingml/2006/table">
            <a:tbl>
              <a:tblPr firstRow="1" bandRow="1">
                <a:tableStyleId>{5C22544A-7EE6-4342-B048-85BDC9FD1C3A}</a:tableStyleId>
              </a:tblPr>
              <a:tblGrid>
                <a:gridCol w="2620533">
                  <a:extLst>
                    <a:ext uri="{9D8B030D-6E8A-4147-A177-3AD203B41FA5}">
                      <a16:colId xmlns:a16="http://schemas.microsoft.com/office/drawing/2014/main" val="1893555150"/>
                    </a:ext>
                  </a:extLst>
                </a:gridCol>
                <a:gridCol w="2764549">
                  <a:extLst>
                    <a:ext uri="{9D8B030D-6E8A-4147-A177-3AD203B41FA5}">
                      <a16:colId xmlns:a16="http://schemas.microsoft.com/office/drawing/2014/main" val="981552224"/>
                    </a:ext>
                  </a:extLst>
                </a:gridCol>
                <a:gridCol w="2704595">
                  <a:extLst>
                    <a:ext uri="{9D8B030D-6E8A-4147-A177-3AD203B41FA5}">
                      <a16:colId xmlns:a16="http://schemas.microsoft.com/office/drawing/2014/main" val="1865121143"/>
                    </a:ext>
                  </a:extLst>
                </a:gridCol>
                <a:gridCol w="2392455">
                  <a:extLst>
                    <a:ext uri="{9D8B030D-6E8A-4147-A177-3AD203B41FA5}">
                      <a16:colId xmlns:a16="http://schemas.microsoft.com/office/drawing/2014/main" val="1922486901"/>
                    </a:ext>
                  </a:extLst>
                </a:gridCol>
              </a:tblGrid>
              <a:tr h="685789">
                <a:tc>
                  <a:txBody>
                    <a:bodyPr/>
                    <a:lstStyle/>
                    <a:p>
                      <a:pPr algn="ctr"/>
                      <a:endParaRPr lang="en-US" dirty="0"/>
                    </a:p>
                  </a:txBody>
                  <a:tcPr/>
                </a:tc>
                <a:tc>
                  <a:txBody>
                    <a:bodyPr/>
                    <a:lstStyle/>
                    <a:p>
                      <a:pPr algn="ctr"/>
                      <a:r>
                        <a:rPr lang="en-US" sz="1800" b="1" kern="1200" dirty="0">
                          <a:solidFill>
                            <a:schemeClr val="lt1"/>
                          </a:solidFill>
                          <a:effectLst/>
                          <a:latin typeface="+mn-lt"/>
                          <a:ea typeface="+mn-ea"/>
                          <a:cs typeface="+mn-cs"/>
                        </a:rPr>
                        <a:t>Credit for Energy</a:t>
                      </a:r>
                    </a:p>
                    <a:p>
                      <a:pPr algn="ctr"/>
                      <a:r>
                        <a:rPr lang="en-US" sz="1800" b="1" kern="1200" dirty="0">
                          <a:solidFill>
                            <a:schemeClr val="lt1"/>
                          </a:solidFill>
                          <a:effectLst/>
                          <a:latin typeface="+mn-lt"/>
                          <a:ea typeface="+mn-ea"/>
                          <a:cs typeface="+mn-cs"/>
                        </a:rPr>
                        <a:t>Flowing to Grid</a:t>
                      </a:r>
                      <a:endParaRPr lang="en-US" dirty="0"/>
                    </a:p>
                  </a:txBody>
                  <a:tcPr/>
                </a:tc>
                <a:tc>
                  <a:txBody>
                    <a:bodyPr/>
                    <a:lstStyle/>
                    <a:p>
                      <a:pPr algn="ctr"/>
                      <a:r>
                        <a:rPr lang="en-US" sz="1800" b="1" kern="1200" dirty="0">
                          <a:solidFill>
                            <a:schemeClr val="lt1"/>
                          </a:solidFill>
                          <a:effectLst/>
                          <a:latin typeface="+mn-lt"/>
                          <a:ea typeface="+mn-ea"/>
                          <a:cs typeface="+mn-cs"/>
                        </a:rPr>
                        <a:t>Rate for Annual</a:t>
                      </a:r>
                    </a:p>
                    <a:p>
                      <a:pPr algn="ctr"/>
                      <a:r>
                        <a:rPr lang="en-US" sz="1800" b="1" kern="1200" dirty="0">
                          <a:solidFill>
                            <a:schemeClr val="lt1"/>
                          </a:solidFill>
                          <a:effectLst/>
                          <a:latin typeface="+mn-lt"/>
                          <a:ea typeface="+mn-ea"/>
                          <a:cs typeface="+mn-cs"/>
                        </a:rPr>
                        <a:t>Excess Energy</a:t>
                      </a:r>
                      <a:endParaRPr lang="en-US" dirty="0"/>
                    </a:p>
                  </a:txBody>
                  <a:tcPr/>
                </a:tc>
                <a:tc>
                  <a:txBody>
                    <a:bodyPr/>
                    <a:lstStyle/>
                    <a:p>
                      <a:pPr algn="ctr"/>
                      <a:r>
                        <a:rPr lang="en-US" dirty="0"/>
                        <a:t>Timing of Annual “True-up”</a:t>
                      </a:r>
                    </a:p>
                  </a:txBody>
                  <a:tcPr/>
                </a:tc>
                <a:extLst>
                  <a:ext uri="{0D108BD9-81ED-4DB2-BD59-A6C34878D82A}">
                    <a16:rowId xmlns:a16="http://schemas.microsoft.com/office/drawing/2014/main" val="1616402185"/>
                  </a:ext>
                </a:extLst>
              </a:tr>
              <a:tr h="1273609">
                <a:tc>
                  <a:txBody>
                    <a:bodyPr/>
                    <a:lstStyle/>
                    <a:p>
                      <a:pPr algn="ctr"/>
                      <a:endParaRPr lang="en-US" dirty="0"/>
                    </a:p>
                    <a:p>
                      <a:pPr algn="ctr"/>
                      <a:r>
                        <a:rPr lang="en-US" dirty="0"/>
                        <a:t>Original Policy</a:t>
                      </a:r>
                    </a:p>
                    <a:p>
                      <a:pPr algn="ctr"/>
                      <a:r>
                        <a:rPr lang="en-US" sz="1400" dirty="0"/>
                        <a:t>(before Mar 2020)</a:t>
                      </a:r>
                    </a:p>
                  </a:txBody>
                  <a:tcPr/>
                </a:tc>
                <a:tc>
                  <a:txBody>
                    <a:bodyPr/>
                    <a:lstStyle/>
                    <a:p>
                      <a:pPr algn="ctr"/>
                      <a:endParaRPr lang="en-US" sz="1800" kern="1200" dirty="0">
                        <a:solidFill>
                          <a:schemeClr val="dk1"/>
                        </a:solidFill>
                        <a:effectLst/>
                        <a:latin typeface="+mn-lt"/>
                        <a:ea typeface="+mn-ea"/>
                        <a:cs typeface="+mn-cs"/>
                      </a:endParaRPr>
                    </a:p>
                    <a:p>
                      <a:pPr algn="ctr"/>
                      <a:r>
                        <a:rPr lang="en-US" sz="1800" kern="1200" dirty="0">
                          <a:solidFill>
                            <a:schemeClr val="dk1"/>
                          </a:solidFill>
                          <a:effectLst/>
                          <a:latin typeface="+mn-lt"/>
                          <a:ea typeface="+mn-ea"/>
                          <a:cs typeface="+mn-cs"/>
                        </a:rPr>
                        <a:t>100% Credit</a:t>
                      </a:r>
                    </a:p>
                    <a:p>
                      <a:pPr algn="ctr"/>
                      <a:r>
                        <a:rPr lang="en-US" sz="1400" kern="1200" dirty="0">
                          <a:solidFill>
                            <a:schemeClr val="dk1"/>
                          </a:solidFill>
                          <a:effectLst/>
                          <a:latin typeface="+mn-lt"/>
                          <a:ea typeface="+mn-ea"/>
                          <a:cs typeface="+mn-cs"/>
                        </a:rPr>
                        <a:t>(1 kWh to grid = 1 kWh Credit)</a:t>
                      </a:r>
                    </a:p>
                    <a:p>
                      <a:pPr algn="ctr"/>
                      <a:endParaRPr lang="en-US" dirty="0"/>
                    </a:p>
                  </a:txBody>
                  <a:tcPr/>
                </a:tc>
                <a:tc>
                  <a:txBody>
                    <a:bodyPr/>
                    <a:lstStyle/>
                    <a:p>
                      <a:pPr algn="ctr"/>
                      <a:endParaRPr lang="en-US" dirty="0"/>
                    </a:p>
                    <a:p>
                      <a:pPr algn="ctr"/>
                      <a:r>
                        <a:rPr lang="en-US" dirty="0"/>
                        <a:t>No Credits</a:t>
                      </a:r>
                    </a:p>
                    <a:p>
                      <a:pPr algn="ctr"/>
                      <a:endParaRPr lang="en-US" dirty="0"/>
                    </a:p>
                  </a:txBody>
                  <a:tcPr/>
                </a:tc>
                <a:tc>
                  <a:txBody>
                    <a:bodyPr/>
                    <a:lstStyle/>
                    <a:p>
                      <a:pPr algn="ctr"/>
                      <a:endParaRPr lang="en-US" dirty="0"/>
                    </a:p>
                    <a:p>
                      <a:pPr algn="ctr"/>
                      <a:r>
                        <a:rPr lang="en-US" dirty="0"/>
                        <a:t>Set by member</a:t>
                      </a:r>
                    </a:p>
                    <a:p>
                      <a:pPr algn="ctr"/>
                      <a:r>
                        <a:rPr lang="en-US" dirty="0"/>
                        <a:t>at enrollment</a:t>
                      </a:r>
                    </a:p>
                  </a:txBody>
                  <a:tcPr/>
                </a:tc>
                <a:extLst>
                  <a:ext uri="{0D108BD9-81ED-4DB2-BD59-A6C34878D82A}">
                    <a16:rowId xmlns:a16="http://schemas.microsoft.com/office/drawing/2014/main" val="2811436689"/>
                  </a:ext>
                </a:extLst>
              </a:tr>
              <a:tr h="1273609">
                <a:tc>
                  <a:txBody>
                    <a:bodyPr/>
                    <a:lstStyle/>
                    <a:p>
                      <a:pPr algn="ctr"/>
                      <a:endParaRPr lang="en-US" dirty="0"/>
                    </a:p>
                    <a:p>
                      <a:pPr algn="ctr"/>
                      <a:r>
                        <a:rPr lang="en-US" dirty="0"/>
                        <a:t>Revised Policy</a:t>
                      </a:r>
                    </a:p>
                    <a:p>
                      <a:pPr algn="ctr"/>
                      <a:r>
                        <a:rPr lang="en-US" sz="1400" dirty="0"/>
                        <a:t>(Mar 2020)</a:t>
                      </a:r>
                    </a:p>
                  </a:txBody>
                  <a:tcPr/>
                </a:tc>
                <a:tc>
                  <a:txBody>
                    <a:bodyPr/>
                    <a:lstStyle/>
                    <a:p>
                      <a:pPr algn="ctr"/>
                      <a:endParaRPr lang="en-US" dirty="0"/>
                    </a:p>
                    <a:p>
                      <a:pPr algn="ctr"/>
                      <a:r>
                        <a:rPr lang="en-US" dirty="0"/>
                        <a:t>BEC Monthly Wholesale Energy Cost</a:t>
                      </a:r>
                    </a:p>
                    <a:p>
                      <a:pPr algn="ctr"/>
                      <a:endParaRPr lang="en-US" dirty="0"/>
                    </a:p>
                  </a:txBody>
                  <a:tcPr/>
                </a:tc>
                <a:tc>
                  <a:txBody>
                    <a:bodyPr/>
                    <a:lstStyle/>
                    <a:p>
                      <a:pPr algn="ct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Credits</a:t>
                      </a:r>
                    </a:p>
                    <a:p>
                      <a:pPr algn="ctr"/>
                      <a:endParaRPr lang="en-US" dirty="0"/>
                    </a:p>
                  </a:txBody>
                  <a:tcPr/>
                </a:tc>
                <a:tc>
                  <a:txBody>
                    <a:bodyPr/>
                    <a:lstStyle/>
                    <a:p>
                      <a:pPr algn="ctr"/>
                      <a:endParaRPr lang="en-US" dirty="0"/>
                    </a:p>
                    <a:p>
                      <a:pPr algn="ctr"/>
                      <a:r>
                        <a:rPr lang="en-US" dirty="0"/>
                        <a:t>Not Applicable</a:t>
                      </a:r>
                    </a:p>
                    <a:p>
                      <a:pPr algn="ctr"/>
                      <a:r>
                        <a:rPr lang="en-US" sz="1400" dirty="0"/>
                        <a:t>(Monthly True-up)</a:t>
                      </a:r>
                    </a:p>
                  </a:txBody>
                  <a:tcPr/>
                </a:tc>
                <a:extLst>
                  <a:ext uri="{0D108BD9-81ED-4DB2-BD59-A6C34878D82A}">
                    <a16:rowId xmlns:a16="http://schemas.microsoft.com/office/drawing/2014/main" val="3536750136"/>
                  </a:ext>
                </a:extLst>
              </a:tr>
              <a:tr h="1273609">
                <a:tc>
                  <a:txBody>
                    <a:bodyPr/>
                    <a:lstStyle/>
                    <a:p>
                      <a:pPr algn="ctr"/>
                      <a:endParaRPr lang="en-US" dirty="0"/>
                    </a:p>
                    <a:p>
                      <a:pPr algn="ctr"/>
                      <a:r>
                        <a:rPr lang="en-US" dirty="0"/>
                        <a:t>Current Policy</a:t>
                      </a:r>
                    </a:p>
                    <a:p>
                      <a:pPr algn="ctr"/>
                      <a:r>
                        <a:rPr lang="en-US" sz="1400" dirty="0"/>
                        <a:t>(until 4/1/2025)</a:t>
                      </a:r>
                    </a:p>
                    <a:p>
                      <a:pPr algn="ctr"/>
                      <a:endParaRPr lang="en-US" dirty="0"/>
                    </a:p>
                  </a:txBody>
                  <a:tcPr/>
                </a:tc>
                <a:tc>
                  <a:txBody>
                    <a:bodyPr/>
                    <a:lstStyle/>
                    <a:p>
                      <a:pPr algn="ctr"/>
                      <a:endParaRPr lang="en-US" sz="1800" kern="1200" dirty="0">
                        <a:solidFill>
                          <a:schemeClr val="dk1"/>
                        </a:solidFill>
                        <a:effectLst/>
                        <a:latin typeface="+mn-lt"/>
                        <a:ea typeface="+mn-ea"/>
                        <a:cs typeface="+mn-cs"/>
                      </a:endParaRPr>
                    </a:p>
                    <a:p>
                      <a:pPr algn="ctr"/>
                      <a:r>
                        <a:rPr lang="en-US" sz="1800" kern="1200" dirty="0">
                          <a:solidFill>
                            <a:schemeClr val="dk1"/>
                          </a:solidFill>
                          <a:effectLst/>
                          <a:latin typeface="+mn-lt"/>
                          <a:ea typeface="+mn-ea"/>
                          <a:cs typeface="+mn-cs"/>
                        </a:rPr>
                        <a:t>100% Credit</a:t>
                      </a:r>
                    </a:p>
                    <a:p>
                      <a:pPr algn="ctr"/>
                      <a:r>
                        <a:rPr lang="en-US" sz="1400" kern="1200" dirty="0">
                          <a:solidFill>
                            <a:schemeClr val="dk1"/>
                          </a:solidFill>
                          <a:effectLst/>
                          <a:latin typeface="+mn-lt"/>
                          <a:ea typeface="+mn-ea"/>
                          <a:cs typeface="+mn-cs"/>
                        </a:rPr>
                        <a:t>(1 kWh to grid = 1 kWh Credit)</a:t>
                      </a:r>
                    </a:p>
                  </a:txBody>
                  <a:tcPr/>
                </a:tc>
                <a:tc>
                  <a:txBody>
                    <a:bodyPr/>
                    <a:lstStyle/>
                    <a:p>
                      <a:pPr algn="ctr"/>
                      <a:endParaRPr lang="en-US" dirty="0"/>
                    </a:p>
                    <a:p>
                      <a:pPr algn="ctr"/>
                      <a:r>
                        <a:rPr lang="en-US" dirty="0"/>
                        <a:t>BEC Annual Wholesale</a:t>
                      </a:r>
                    </a:p>
                    <a:p>
                      <a:pPr algn="ctr"/>
                      <a:r>
                        <a:rPr lang="en-US" dirty="0"/>
                        <a:t>Energy Cost</a:t>
                      </a:r>
                    </a:p>
                  </a:txBody>
                  <a:tcPr/>
                </a:tc>
                <a:tc>
                  <a:txBody>
                    <a:bodyPr/>
                    <a:lstStyle/>
                    <a:p>
                      <a:pPr algn="ctr"/>
                      <a:endParaRPr lang="en-US" dirty="0"/>
                    </a:p>
                    <a:p>
                      <a:pPr algn="ctr"/>
                      <a:r>
                        <a:rPr lang="en-US" dirty="0"/>
                        <a:t>April 1 to March 31</a:t>
                      </a:r>
                    </a:p>
                  </a:txBody>
                  <a:tcPr/>
                </a:tc>
                <a:extLst>
                  <a:ext uri="{0D108BD9-81ED-4DB2-BD59-A6C34878D82A}">
                    <a16:rowId xmlns:a16="http://schemas.microsoft.com/office/drawing/2014/main" val="2659768521"/>
                  </a:ext>
                </a:extLst>
              </a:tr>
              <a:tr h="624023">
                <a:tc>
                  <a:txBody>
                    <a:bodyPr/>
                    <a:lstStyle/>
                    <a:p>
                      <a:pPr algn="ctr"/>
                      <a:endParaRPr lang="en-US" dirty="0"/>
                    </a:p>
                    <a:p>
                      <a:pPr algn="ctr"/>
                      <a:r>
                        <a:rPr lang="en-US" dirty="0"/>
                        <a:t>Current Policy</a:t>
                      </a:r>
                    </a:p>
                    <a:p>
                      <a:pPr algn="ctr"/>
                      <a:r>
                        <a:rPr lang="en-US" sz="1400" dirty="0"/>
                        <a:t>(NEMA effective 4/1/2025)</a:t>
                      </a:r>
                    </a:p>
                    <a:p>
                      <a:pPr algn="ctr"/>
                      <a:endParaRPr lang="en-US" dirty="0"/>
                    </a:p>
                  </a:txBody>
                  <a:tcPr/>
                </a:tc>
                <a:tc>
                  <a:txBody>
                    <a:bodyPr/>
                    <a:lstStyle/>
                    <a:p>
                      <a:pPr algn="ctr"/>
                      <a:endParaRPr lang="en-US" dirty="0"/>
                    </a:p>
                    <a:p>
                      <a:pPr algn="ctr"/>
                      <a:r>
                        <a:rPr lang="en-US" sz="1800" kern="1200" dirty="0">
                          <a:solidFill>
                            <a:schemeClr val="dk1"/>
                          </a:solidFill>
                          <a:effectLst/>
                          <a:latin typeface="+mn-lt"/>
                          <a:ea typeface="+mn-ea"/>
                          <a:cs typeface="+mn-cs"/>
                        </a:rPr>
                        <a:t>Defined by NEMA</a:t>
                      </a:r>
                    </a:p>
                    <a:p>
                      <a:pPr algn="ctr"/>
                      <a:r>
                        <a:rPr lang="en-US" sz="1400" kern="1200" dirty="0">
                          <a:solidFill>
                            <a:schemeClr val="dk1"/>
                          </a:solidFill>
                          <a:effectLst/>
                          <a:latin typeface="+mn-lt"/>
                          <a:ea typeface="+mn-ea"/>
                          <a:cs typeface="+mn-cs"/>
                        </a:rPr>
                        <a:t>(1 kWh to grid = 0.9 kWh Credit)</a:t>
                      </a:r>
                    </a:p>
                  </a:txBody>
                  <a:tcPr/>
                </a:tc>
                <a:tc>
                  <a:txBody>
                    <a:bodyPr/>
                    <a:lstStyle/>
                    <a:p>
                      <a:pPr algn="ctr"/>
                      <a:endParaRPr lang="en-US" dirty="0"/>
                    </a:p>
                    <a:p>
                      <a:pPr algn="ctr"/>
                      <a:r>
                        <a:rPr lang="en-US" dirty="0"/>
                        <a:t>BEC Annual Wholesale</a:t>
                      </a:r>
                    </a:p>
                    <a:p>
                      <a:pPr algn="ctr"/>
                      <a:r>
                        <a:rPr lang="en-US" dirty="0"/>
                        <a:t>Energy Cost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April 1 to March 31</a:t>
                      </a:r>
                    </a:p>
                  </a:txBody>
                  <a:tcPr/>
                </a:tc>
                <a:extLst>
                  <a:ext uri="{0D108BD9-81ED-4DB2-BD59-A6C34878D82A}">
                    <a16:rowId xmlns:a16="http://schemas.microsoft.com/office/drawing/2014/main" val="3999392515"/>
                  </a:ext>
                </a:extLst>
              </a:tr>
            </a:tbl>
          </a:graphicData>
        </a:graphic>
      </p:graphicFrame>
    </p:spTree>
    <p:extLst>
      <p:ext uri="{BB962C8B-B14F-4D97-AF65-F5344CB8AC3E}">
        <p14:creationId xmlns:p14="http://schemas.microsoft.com/office/powerpoint/2010/main" val="2684815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02285" y="130969"/>
            <a:ext cx="11233248" cy="685800"/>
          </a:xfrm>
        </p:spPr>
        <p:txBody>
          <a:bodyPr/>
          <a:lstStyle/>
          <a:p>
            <a:pPr algn="ctr"/>
            <a:r>
              <a:rPr lang="en-US" altLang="en-US" b="1" u="sng" dirty="0">
                <a:latin typeface="Arial" panose="020B0604020202020204" pitchFamily="34" charset="0"/>
              </a:rPr>
              <a:t>Summary of Policy 300.11 Changes</a:t>
            </a:r>
          </a:p>
        </p:txBody>
      </p:sp>
      <p:sp>
        <p:nvSpPr>
          <p:cNvPr id="20483" name="Rectangle 3"/>
          <p:cNvSpPr>
            <a:spLocks noGrp="1" noChangeArrowheads="1"/>
          </p:cNvSpPr>
          <p:nvPr>
            <p:ph type="body" idx="4294967295"/>
          </p:nvPr>
        </p:nvSpPr>
        <p:spPr>
          <a:xfrm>
            <a:off x="674126" y="898351"/>
            <a:ext cx="10689567" cy="5278685"/>
          </a:xfrm>
        </p:spPr>
        <p:txBody>
          <a:bodyPr/>
          <a:lstStyle/>
          <a:p>
            <a:pPr>
              <a:lnSpc>
                <a:spcPct val="90000"/>
              </a:lnSpc>
            </a:pPr>
            <a:r>
              <a:rPr lang="en-US" altLang="en-US" sz="2400" i="1" u="sng" dirty="0">
                <a:latin typeface="Arial" panose="020B0604020202020204" pitchFamily="34" charset="0"/>
              </a:rPr>
              <a:t>All</a:t>
            </a:r>
            <a:r>
              <a:rPr lang="en-US" altLang="en-US" sz="2400" dirty="0">
                <a:latin typeface="Arial" panose="020B0604020202020204" pitchFamily="34" charset="0"/>
              </a:rPr>
              <a:t> solar “Grandfathered” until Mar 31, 2025</a:t>
            </a:r>
          </a:p>
          <a:p>
            <a:pPr lvl="1">
              <a:lnSpc>
                <a:spcPct val="90000"/>
              </a:lnSpc>
            </a:pPr>
            <a:r>
              <a:rPr lang="en-US" altLang="en-US" sz="2000" dirty="0">
                <a:latin typeface="Arial" panose="020B0604020202020204" pitchFamily="34" charset="0"/>
              </a:rPr>
              <a:t>Full energy credit (1 kWh to grid = 1 kWh Credit), up to annual consumption</a:t>
            </a:r>
          </a:p>
          <a:p>
            <a:pPr lvl="1">
              <a:lnSpc>
                <a:spcPct val="90000"/>
              </a:lnSpc>
            </a:pPr>
            <a:r>
              <a:rPr lang="en-US" altLang="en-US" sz="2000" dirty="0">
                <a:latin typeface="Arial" panose="020B0604020202020204" pitchFamily="34" charset="0"/>
              </a:rPr>
              <a:t>Excess beyond annual consumption - BEC’s annual wholesale energy cost (currently approximately $.035/kWh)</a:t>
            </a:r>
          </a:p>
          <a:p>
            <a:pPr lvl="1">
              <a:lnSpc>
                <a:spcPct val="90000"/>
              </a:lnSpc>
            </a:pPr>
            <a:r>
              <a:rPr lang="en-US" altLang="en-US" sz="2000" dirty="0">
                <a:latin typeface="Arial" panose="020B0604020202020204" pitchFamily="34" charset="0"/>
              </a:rPr>
              <a:t>Systems installed after March 9, 2020, will also be “Grandfathered” retroactively</a:t>
            </a:r>
          </a:p>
          <a:p>
            <a:pPr>
              <a:lnSpc>
                <a:spcPct val="90000"/>
              </a:lnSpc>
            </a:pPr>
            <a:endParaRPr lang="en-US" altLang="en-US" sz="2400" dirty="0">
              <a:latin typeface="Arial" panose="020B0604020202020204" pitchFamily="34" charset="0"/>
            </a:endParaRPr>
          </a:p>
          <a:p>
            <a:pPr>
              <a:lnSpc>
                <a:spcPct val="90000"/>
              </a:lnSpc>
            </a:pPr>
            <a:r>
              <a:rPr lang="en-US" altLang="en-US" sz="2400" dirty="0">
                <a:latin typeface="Arial" panose="020B0604020202020204" pitchFamily="34" charset="0"/>
              </a:rPr>
              <a:t>Net Energy Metering Agreement (NEMA) beginning April 1, 2025</a:t>
            </a:r>
          </a:p>
          <a:p>
            <a:pPr lvl="1">
              <a:lnSpc>
                <a:spcPct val="90000"/>
              </a:lnSpc>
            </a:pPr>
            <a:r>
              <a:rPr lang="en-US" altLang="en-US" sz="2000" dirty="0">
                <a:latin typeface="Arial" panose="020B0604020202020204" pitchFamily="34" charset="0"/>
              </a:rPr>
              <a:t>20-year contract between BEC and individual member</a:t>
            </a:r>
          </a:p>
          <a:p>
            <a:pPr lvl="1">
              <a:lnSpc>
                <a:spcPct val="90000"/>
              </a:lnSpc>
            </a:pPr>
            <a:r>
              <a:rPr lang="en-US" altLang="en-US" sz="2000" dirty="0">
                <a:latin typeface="Arial" panose="020B0604020202020204" pitchFamily="34" charset="0"/>
              </a:rPr>
              <a:t>Energy credit defined by NEMA (Initially 90%, 1 kWh to grid = 0.9 kWh Credit)</a:t>
            </a:r>
          </a:p>
          <a:p>
            <a:pPr lvl="1">
              <a:lnSpc>
                <a:spcPct val="90000"/>
              </a:lnSpc>
            </a:pPr>
            <a:r>
              <a:rPr lang="en-US" altLang="en-US" sz="2000" dirty="0">
                <a:latin typeface="Arial" panose="020B0604020202020204" pitchFamily="34" charset="0"/>
              </a:rPr>
              <a:t>Excess beyond annual consumption - BEC’s annual wholesale energy cost (currently approximately $.035/kWh)</a:t>
            </a:r>
          </a:p>
          <a:p>
            <a:pPr>
              <a:lnSpc>
                <a:spcPct val="90000"/>
              </a:lnSpc>
            </a:pPr>
            <a:endParaRPr lang="en-US" altLang="en-US" sz="2400" dirty="0">
              <a:latin typeface="Arial" panose="020B0604020202020204" pitchFamily="34" charset="0"/>
            </a:endParaRPr>
          </a:p>
          <a:p>
            <a:pPr>
              <a:lnSpc>
                <a:spcPct val="90000"/>
              </a:lnSpc>
            </a:pPr>
            <a:r>
              <a:rPr lang="en-US" altLang="en-US" sz="2400" dirty="0">
                <a:latin typeface="Arial" panose="020B0604020202020204" pitchFamily="34" charset="0"/>
              </a:rPr>
              <a:t>NEMA terms set by the Board and subject to periodic review</a:t>
            </a:r>
          </a:p>
          <a:p>
            <a:pPr lvl="1">
              <a:lnSpc>
                <a:spcPct val="90000"/>
              </a:lnSpc>
            </a:pPr>
            <a:r>
              <a:rPr lang="en-US" altLang="en-US" sz="2000" dirty="0">
                <a:latin typeface="Arial" panose="020B0604020202020204" pitchFamily="34" charset="0"/>
              </a:rPr>
              <a:t>Energy credit in NEMA can change for future contracts</a:t>
            </a:r>
          </a:p>
          <a:p>
            <a:pPr lvl="1">
              <a:lnSpc>
                <a:spcPct val="90000"/>
              </a:lnSpc>
            </a:pPr>
            <a:r>
              <a:rPr lang="en-US" altLang="en-US" sz="2000" dirty="0">
                <a:latin typeface="Arial" panose="020B0604020202020204" pitchFamily="34" charset="0"/>
              </a:rPr>
              <a:t>Does not change existing NEMA contracts</a:t>
            </a:r>
          </a:p>
        </p:txBody>
      </p:sp>
      <p:sp>
        <p:nvSpPr>
          <p:cNvPr id="3" name="Slide Number Placeholder 2"/>
          <p:cNvSpPr>
            <a:spLocks noGrp="1"/>
          </p:cNvSpPr>
          <p:nvPr>
            <p:ph type="sldNum" sz="quarter" idx="10"/>
          </p:nvPr>
        </p:nvSpPr>
        <p:spPr/>
        <p:txBody>
          <a:bodyPr/>
          <a:lstStyle/>
          <a:p>
            <a:fld id="{DD9A7C1E-E958-415F-96B8-268A57626053}" type="slidenum">
              <a:rPr lang="es-ES_tradnl" altLang="en-GB" smtClean="0"/>
              <a:pPr/>
              <a:t>27</a:t>
            </a:fld>
            <a:endParaRPr lang="es-ES_tradnl" altLang="en-GB" dirty="0"/>
          </a:p>
        </p:txBody>
      </p:sp>
      <p:sp>
        <p:nvSpPr>
          <p:cNvPr id="14" name="TextBox 13"/>
          <p:cNvSpPr txBox="1"/>
          <p:nvPr/>
        </p:nvSpPr>
        <p:spPr>
          <a:xfrm>
            <a:off x="2324938" y="6258619"/>
            <a:ext cx="7387944" cy="400110"/>
          </a:xfrm>
          <a:prstGeom prst="rect">
            <a:avLst/>
          </a:prstGeom>
          <a:solidFill>
            <a:srgbClr val="447D1B"/>
          </a:solidFill>
        </p:spPr>
        <p:txBody>
          <a:bodyPr wrap="square" rtlCol="0" anchor="ctr">
            <a:spAutoFit/>
          </a:bodyPr>
          <a:lstStyle/>
          <a:p>
            <a:pPr algn="ctr"/>
            <a:r>
              <a:rPr lang="en-US" dirty="0">
                <a:solidFill>
                  <a:schemeClr val="accent3"/>
                </a:solidFill>
              </a:rPr>
              <a:t>Revised Policy 300.11 approved October 13, 2022</a:t>
            </a:r>
          </a:p>
        </p:txBody>
      </p:sp>
    </p:spTree>
    <p:extLst>
      <p:ext uri="{BB962C8B-B14F-4D97-AF65-F5344CB8AC3E}">
        <p14:creationId xmlns:p14="http://schemas.microsoft.com/office/powerpoint/2010/main" val="63568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3392" y="2014539"/>
            <a:ext cx="8036350" cy="2100263"/>
          </a:xfrm>
        </p:spPr>
        <p:txBody>
          <a:bodyPr>
            <a:normAutofit/>
          </a:bodyPr>
          <a:lstStyle/>
          <a:p>
            <a:r>
              <a:rPr lang="en-US" dirty="0"/>
              <a:t>	2022 Satisfaction Survey</a:t>
            </a:r>
          </a:p>
        </p:txBody>
      </p:sp>
      <p:sp>
        <p:nvSpPr>
          <p:cNvPr id="3" name="Subtitle 2"/>
          <p:cNvSpPr>
            <a:spLocks noGrp="1"/>
          </p:cNvSpPr>
          <p:nvPr>
            <p:ph type="subTitle" idx="1"/>
          </p:nvPr>
        </p:nvSpPr>
        <p:spPr/>
        <p:txBody>
          <a:bodyPr>
            <a:normAutofit/>
          </a:bodyPr>
          <a:lstStyle/>
          <a:p>
            <a:r>
              <a:rPr lang="en-US" sz="2000" dirty="0"/>
              <a:t>Bayfield Electric Cooperative</a:t>
            </a:r>
          </a:p>
        </p:txBody>
      </p:sp>
    </p:spTree>
    <p:extLst>
      <p:ext uri="{BB962C8B-B14F-4D97-AF65-F5344CB8AC3E}">
        <p14:creationId xmlns:p14="http://schemas.microsoft.com/office/powerpoint/2010/main" val="2627951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FDD3-9553-432C-9ABE-32B6EDEE7E48}"/>
              </a:ext>
            </a:extLst>
          </p:cNvPr>
          <p:cNvSpPr>
            <a:spLocks noGrp="1"/>
          </p:cNvSpPr>
          <p:nvPr>
            <p:ph type="title"/>
          </p:nvPr>
        </p:nvSpPr>
        <p:spPr/>
        <p:txBody>
          <a:bodyPr/>
          <a:lstStyle/>
          <a:p>
            <a:r>
              <a:rPr lang="en-US" dirty="0"/>
              <a:t>Overall Satisfaction</a:t>
            </a:r>
          </a:p>
        </p:txBody>
      </p:sp>
      <p:graphicFrame>
        <p:nvGraphicFramePr>
          <p:cNvPr id="5" name="Chart 4"/>
          <p:cNvGraphicFramePr/>
          <p:nvPr/>
        </p:nvGraphicFramePr>
        <p:xfrm>
          <a:off x="1798622" y="1099040"/>
          <a:ext cx="4424970" cy="5228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A6C3B044-364C-4D4F-AF1A-785EAC52F141}"/>
              </a:ext>
            </a:extLst>
          </p:cNvPr>
          <p:cNvGraphicFramePr/>
          <p:nvPr/>
        </p:nvGraphicFramePr>
        <p:xfrm>
          <a:off x="6096000" y="1097280"/>
          <a:ext cx="4424970" cy="52303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41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3</a:t>
            </a:fld>
            <a:endParaRPr lang="es-ES_tradnl" altLang="en-GB" dirty="0"/>
          </a:p>
        </p:txBody>
      </p:sp>
      <p:pic>
        <p:nvPicPr>
          <p:cNvPr id="5" name="Picture 4">
            <a:extLst>
              <a:ext uri="{FF2B5EF4-FFF2-40B4-BE49-F238E27FC236}">
                <a16:creationId xmlns:a16="http://schemas.microsoft.com/office/drawing/2014/main" id="{4D18144A-E32C-FE66-DB5C-ACC284E3D405}"/>
              </a:ext>
            </a:extLst>
          </p:cNvPr>
          <p:cNvPicPr>
            <a:picLocks noChangeAspect="1"/>
          </p:cNvPicPr>
          <p:nvPr/>
        </p:nvPicPr>
        <p:blipFill>
          <a:blip r:embed="rId3"/>
          <a:stretch>
            <a:fillRect/>
          </a:stretch>
        </p:blipFill>
        <p:spPr>
          <a:xfrm>
            <a:off x="4009532" y="217884"/>
            <a:ext cx="4172936" cy="6422231"/>
          </a:xfrm>
          <a:prstGeom prst="rect">
            <a:avLst/>
          </a:prstGeom>
        </p:spPr>
      </p:pic>
    </p:spTree>
    <p:extLst>
      <p:ext uri="{BB962C8B-B14F-4D97-AF65-F5344CB8AC3E}">
        <p14:creationId xmlns:p14="http://schemas.microsoft.com/office/powerpoint/2010/main" val="54586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Attributes</a:t>
            </a:r>
            <a:br>
              <a:rPr lang="en-US" dirty="0"/>
            </a:br>
            <a:r>
              <a:rPr lang="en-US" sz="2000" b="0" dirty="0"/>
              <a:t>1-5 Scale: 1 = Very Poor; 5 = Excellent</a:t>
            </a:r>
          </a:p>
        </p:txBody>
      </p:sp>
      <p:graphicFrame>
        <p:nvGraphicFramePr>
          <p:cNvPr id="5" name="Chart 4"/>
          <p:cNvGraphicFramePr/>
          <p:nvPr>
            <p:extLst>
              <p:ext uri="{D42A27DB-BD31-4B8C-83A1-F6EECF244321}">
                <p14:modId xmlns:p14="http://schemas.microsoft.com/office/powerpoint/2010/main" val="108964819"/>
              </p:ext>
            </p:extLst>
          </p:nvPr>
        </p:nvGraphicFramePr>
        <p:xfrm>
          <a:off x="1788695" y="1052198"/>
          <a:ext cx="8638673" cy="531250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B5B674C2-BEB0-4076-90DD-AFE34AA86505}"/>
              </a:ext>
            </a:extLst>
          </p:cNvPr>
          <p:cNvCxnSpPr/>
          <p:nvPr/>
        </p:nvCxnSpPr>
        <p:spPr>
          <a:xfrm>
            <a:off x="2084070" y="4293096"/>
            <a:ext cx="8328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7C00D5-CC1E-7BF7-5AB8-70757667173D}"/>
              </a:ext>
            </a:extLst>
          </p:cNvPr>
          <p:cNvCxnSpPr/>
          <p:nvPr/>
        </p:nvCxnSpPr>
        <p:spPr>
          <a:xfrm>
            <a:off x="1931670" y="1851421"/>
            <a:ext cx="8328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515782-055A-10E5-DF5E-D5C99846B712}"/>
              </a:ext>
            </a:extLst>
          </p:cNvPr>
          <p:cNvCxnSpPr/>
          <p:nvPr/>
        </p:nvCxnSpPr>
        <p:spPr>
          <a:xfrm>
            <a:off x="2098708" y="5716161"/>
            <a:ext cx="8328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2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Identity</a:t>
            </a:r>
          </a:p>
        </p:txBody>
      </p:sp>
      <p:graphicFrame>
        <p:nvGraphicFramePr>
          <p:cNvPr id="7" name="Chart 6">
            <a:extLst>
              <a:ext uri="{FF2B5EF4-FFF2-40B4-BE49-F238E27FC236}">
                <a16:creationId xmlns:a16="http://schemas.microsoft.com/office/drawing/2014/main" id="{72E63E7C-DA69-432F-8A8C-32696BE65B08}"/>
              </a:ext>
            </a:extLst>
          </p:cNvPr>
          <p:cNvGraphicFramePr/>
          <p:nvPr/>
        </p:nvGraphicFramePr>
        <p:xfrm>
          <a:off x="2552308" y="1133856"/>
          <a:ext cx="721192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Rounded Corners 2">
            <a:extLst>
              <a:ext uri="{FF2B5EF4-FFF2-40B4-BE49-F238E27FC236}">
                <a16:creationId xmlns:a16="http://schemas.microsoft.com/office/drawing/2014/main" id="{64083FB1-2E67-41FA-9BFD-830F16E48ECC}"/>
              </a:ext>
            </a:extLst>
          </p:cNvPr>
          <p:cNvSpPr/>
          <p:nvPr/>
        </p:nvSpPr>
        <p:spPr>
          <a:xfrm>
            <a:off x="2342708" y="5164280"/>
            <a:ext cx="6198780" cy="859536"/>
          </a:xfrm>
          <a:prstGeom prst="roundRect">
            <a:avLst/>
          </a:prstGeom>
          <a:noFill/>
          <a:ln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latin typeface="Calibri" panose="020F0502020204030204"/>
            </a:endParaRPr>
          </a:p>
        </p:txBody>
      </p:sp>
      <p:sp>
        <p:nvSpPr>
          <p:cNvPr id="4" name="Down Arrow 2">
            <a:extLst>
              <a:ext uri="{FF2B5EF4-FFF2-40B4-BE49-F238E27FC236}">
                <a16:creationId xmlns:a16="http://schemas.microsoft.com/office/drawing/2014/main" id="{4511F5AB-A7BA-43C8-5FEA-50F0D401EB74}"/>
              </a:ext>
            </a:extLst>
          </p:cNvPr>
          <p:cNvSpPr/>
          <p:nvPr/>
        </p:nvSpPr>
        <p:spPr>
          <a:xfrm>
            <a:off x="8727331" y="5320996"/>
            <a:ext cx="912363" cy="618231"/>
          </a:xfrm>
          <a:prstGeom prst="downArrow">
            <a:avLst/>
          </a:prstGeom>
          <a:solidFill>
            <a:srgbClr val="F04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latin typeface="Calibri" panose="020F0502020204030204"/>
            </a:endParaRPr>
          </a:p>
        </p:txBody>
      </p:sp>
      <p:sp>
        <p:nvSpPr>
          <p:cNvPr id="5" name="TextBox 4">
            <a:extLst>
              <a:ext uri="{FF2B5EF4-FFF2-40B4-BE49-F238E27FC236}">
                <a16:creationId xmlns:a16="http://schemas.microsoft.com/office/drawing/2014/main" id="{D35010E2-A06B-1EEC-1FA1-EA9DF13603F6}"/>
              </a:ext>
            </a:extLst>
          </p:cNvPr>
          <p:cNvSpPr txBox="1"/>
          <p:nvPr/>
        </p:nvSpPr>
        <p:spPr>
          <a:xfrm>
            <a:off x="8838391" y="5503876"/>
            <a:ext cx="654518" cy="338554"/>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cs typeface="Arial" panose="020B0604020202020204" pitchFamily="34" charset="0"/>
              </a:rPr>
              <a:t>-12</a:t>
            </a:r>
          </a:p>
        </p:txBody>
      </p:sp>
    </p:spTree>
    <p:extLst>
      <p:ext uri="{BB962C8B-B14F-4D97-AF65-F5344CB8AC3E}">
        <p14:creationId xmlns:p14="http://schemas.microsoft.com/office/powerpoint/2010/main" val="19696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447E-E77C-4662-BFDB-AFF526819A2D}"/>
              </a:ext>
            </a:extLst>
          </p:cNvPr>
          <p:cNvSpPr>
            <a:spLocks noGrp="1"/>
          </p:cNvSpPr>
          <p:nvPr>
            <p:ph type="title"/>
          </p:nvPr>
        </p:nvSpPr>
        <p:spPr/>
        <p:txBody>
          <a:bodyPr/>
          <a:lstStyle/>
          <a:p>
            <a:r>
              <a:rPr lang="en-US" dirty="0"/>
              <a:t>Consumer Segments</a:t>
            </a:r>
          </a:p>
        </p:txBody>
      </p:sp>
      <p:graphicFrame>
        <p:nvGraphicFramePr>
          <p:cNvPr id="6" name="Content Placeholder 3">
            <a:extLst>
              <a:ext uri="{FF2B5EF4-FFF2-40B4-BE49-F238E27FC236}">
                <a16:creationId xmlns:a16="http://schemas.microsoft.com/office/drawing/2014/main" id="{2B14E14A-31A5-477E-83C6-D520CE050291}"/>
              </a:ext>
            </a:extLst>
          </p:cNvPr>
          <p:cNvGraphicFramePr>
            <a:graphicFrameLocks noChangeAspect="1"/>
          </p:cNvGraphicFramePr>
          <p:nvPr>
            <p:extLst>
              <p:ext uri="{D42A27DB-BD31-4B8C-83A1-F6EECF244321}">
                <p14:modId xmlns:p14="http://schemas.microsoft.com/office/powerpoint/2010/main" val="1403814457"/>
              </p:ext>
            </p:extLst>
          </p:nvPr>
        </p:nvGraphicFramePr>
        <p:xfrm>
          <a:off x="1736818" y="1363094"/>
          <a:ext cx="4235116" cy="4719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F8067DB3-345F-456F-8452-46F115D9B929}"/>
              </a:ext>
            </a:extLst>
          </p:cNvPr>
          <p:cNvGraphicFramePr>
            <a:graphicFrameLocks noChangeAspect="1"/>
          </p:cNvGraphicFramePr>
          <p:nvPr>
            <p:extLst>
              <p:ext uri="{D42A27DB-BD31-4B8C-83A1-F6EECF244321}">
                <p14:modId xmlns:p14="http://schemas.microsoft.com/office/powerpoint/2010/main" val="3235664308"/>
              </p:ext>
            </p:extLst>
          </p:nvPr>
        </p:nvGraphicFramePr>
        <p:xfrm>
          <a:off x="6456040" y="1363094"/>
          <a:ext cx="4235116" cy="47197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5493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3DEF17-BC4C-4F20-A321-BE12EAC4110C}"/>
              </a:ext>
            </a:extLst>
          </p:cNvPr>
          <p:cNvSpPr txBox="1">
            <a:spLocks/>
          </p:cNvSpPr>
          <p:nvPr/>
        </p:nvSpPr>
        <p:spPr>
          <a:xfrm>
            <a:off x="2602173" y="15115"/>
            <a:ext cx="8027277" cy="1052196"/>
          </a:xfrm>
          <a:prstGeom prst="rect">
            <a:avLst/>
          </a:prstGeom>
        </p:spPr>
        <p:txBody>
          <a:bodyPr vert="horz" lIns="91440" tIns="45720" rIns="91440" bIns="0" rtlCol="0" anchor="ctr">
            <a:normAutofit/>
          </a:bodyPr>
          <a:lst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a:lstStyle>
          <a:p>
            <a:pPr fontAlgn="auto">
              <a:spcAft>
                <a:spcPts val="0"/>
              </a:spcAft>
            </a:pPr>
            <a:r>
              <a:rPr lang="en-US" dirty="0">
                <a:solidFill>
                  <a:prstClr val="white"/>
                </a:solidFill>
              </a:rPr>
              <a:t>Environmental Champions (47%)</a:t>
            </a:r>
          </a:p>
        </p:txBody>
      </p:sp>
      <p:pic>
        <p:nvPicPr>
          <p:cNvPr id="14" name="Picture 1" descr="137944714.jpg">
            <a:extLst>
              <a:ext uri="{FF2B5EF4-FFF2-40B4-BE49-F238E27FC236}">
                <a16:creationId xmlns:a16="http://schemas.microsoft.com/office/drawing/2014/main" id="{4A31C1E7-BA44-4345-AF0D-519EC058C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6688" r="12283" b="19183"/>
          <a:stretch>
            <a:fillRect/>
          </a:stretch>
        </p:blipFill>
        <p:spPr bwMode="auto">
          <a:xfrm>
            <a:off x="1524002" y="17044"/>
            <a:ext cx="1044695" cy="102934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6A02D7D1-4ECA-4251-9053-7901B3A95E7A}"/>
              </a:ext>
            </a:extLst>
          </p:cNvPr>
          <p:cNvSpPr txBox="1">
            <a:spLocks/>
          </p:cNvSpPr>
          <p:nvPr/>
        </p:nvSpPr>
        <p:spPr>
          <a:xfrm>
            <a:off x="1981200" y="1067310"/>
            <a:ext cx="8250072" cy="49539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fontAlgn="auto">
              <a:lnSpc>
                <a:spcPct val="11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Second highest satisfaction with co-op</a:t>
            </a:r>
          </a:p>
          <a:p>
            <a:pPr fontAlgn="auto">
              <a:lnSpc>
                <a:spcPct val="11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Highest level of member identity</a:t>
            </a:r>
          </a:p>
          <a:p>
            <a:pPr fontAlgn="auto">
              <a:lnSpc>
                <a:spcPct val="11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Most likely to have solar at home and most likely to install them in next 3-5 years</a:t>
            </a:r>
          </a:p>
          <a:p>
            <a:pPr fontAlgn="auto">
              <a:lnSpc>
                <a:spcPct val="11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Highest level of support for solar policy</a:t>
            </a:r>
          </a:p>
          <a:p>
            <a:pPr fontAlgn="auto">
              <a:lnSpc>
                <a:spcPct val="11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General agreement for </a:t>
            </a:r>
            <a:r>
              <a:rPr lang="en-US" sz="2200" i="1" dirty="0">
                <a:solidFill>
                  <a:prstClr val="black"/>
                </a:solidFill>
                <a:latin typeface="Arial" panose="020B0604020202020204" pitchFamily="34" charset="0"/>
                <a:cs typeface="Arial" panose="020B0604020202020204" pitchFamily="34" charset="0"/>
              </a:rPr>
              <a:t>I feel I do more than most to conserve electricity</a:t>
            </a:r>
            <a:r>
              <a:rPr lang="en-US" sz="2200" dirty="0">
                <a:solidFill>
                  <a:prstClr val="black"/>
                </a:solidFill>
                <a:latin typeface="Arial" panose="020B0604020202020204" pitchFamily="34" charset="0"/>
                <a:cs typeface="Arial" panose="020B0604020202020204" pitchFamily="34" charset="0"/>
              </a:rPr>
              <a:t> but is not highest</a:t>
            </a:r>
          </a:p>
          <a:p>
            <a:pPr marL="0" indent="0" fontAlgn="auto">
              <a:lnSpc>
                <a:spcPct val="110000"/>
              </a:lnSpc>
              <a:spcBef>
                <a:spcPts val="400"/>
              </a:spcBef>
              <a:spcAft>
                <a:spcPts val="0"/>
              </a:spcAft>
              <a:buNone/>
            </a:pPr>
            <a:endParaRPr lang="en-US" sz="2200" dirty="0">
              <a:solidFill>
                <a:prstClr val="black"/>
              </a:solidFill>
              <a:latin typeface="Arial" panose="020B0604020202020204" pitchFamily="34" charset="0"/>
              <a:cs typeface="Arial" panose="020B0604020202020204" pitchFamily="34" charset="0"/>
            </a:endParaRPr>
          </a:p>
          <a:p>
            <a:pPr fontAlgn="auto">
              <a:lnSpc>
                <a:spcPct val="11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Demographically:</a:t>
            </a:r>
          </a:p>
        </p:txBody>
      </p:sp>
      <p:graphicFrame>
        <p:nvGraphicFramePr>
          <p:cNvPr id="2" name="Table 3">
            <a:extLst>
              <a:ext uri="{FF2B5EF4-FFF2-40B4-BE49-F238E27FC236}">
                <a16:creationId xmlns:a16="http://schemas.microsoft.com/office/drawing/2014/main" id="{0038E21F-19E7-4FA6-8F29-9618CF07FEC3}"/>
              </a:ext>
            </a:extLst>
          </p:cNvPr>
          <p:cNvGraphicFramePr>
            <a:graphicFrameLocks noGrp="1"/>
          </p:cNvGraphicFramePr>
          <p:nvPr/>
        </p:nvGraphicFramePr>
        <p:xfrm>
          <a:off x="2438400" y="4682186"/>
          <a:ext cx="8103821" cy="1202247"/>
        </p:xfrm>
        <a:graphic>
          <a:graphicData uri="http://schemas.openxmlformats.org/drawingml/2006/table">
            <a:tbl>
              <a:tblPr firstRow="1" bandRow="1">
                <a:tableStyleId>{5C22544A-7EE6-4342-B048-85BDC9FD1C3A}</a:tableStyleId>
              </a:tblPr>
              <a:tblGrid>
                <a:gridCol w="3347230">
                  <a:extLst>
                    <a:ext uri="{9D8B030D-6E8A-4147-A177-3AD203B41FA5}">
                      <a16:colId xmlns:a16="http://schemas.microsoft.com/office/drawing/2014/main" val="2686092755"/>
                    </a:ext>
                  </a:extLst>
                </a:gridCol>
                <a:gridCol w="4756591">
                  <a:extLst>
                    <a:ext uri="{9D8B030D-6E8A-4147-A177-3AD203B41FA5}">
                      <a16:colId xmlns:a16="http://schemas.microsoft.com/office/drawing/2014/main" val="504205790"/>
                    </a:ext>
                  </a:extLst>
                </a:gridCol>
              </a:tblGrid>
              <a:tr h="370840">
                <a:tc>
                  <a:txBody>
                    <a:bodyPr/>
                    <a:lstStyle/>
                    <a:p>
                      <a:pPr marL="176213" marR="0" lvl="0" indent="-176213" algn="l" defTabSz="914400" rtl="0" eaLnBrk="1" fontAlgn="auto" latinLnBrk="0" hangingPunct="1">
                        <a:lnSpc>
                          <a:spcPct val="11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Tend to be older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6213" marR="0" lvl="0" indent="-176213" algn="l" defTabSz="914400" rtl="0" eaLnBrk="1" fontAlgn="auto" latinLnBrk="0" hangingPunct="1">
                        <a:lnSpc>
                          <a:spcPct val="11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Most likely to live alone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968241"/>
                  </a:ext>
                </a:extLst>
              </a:tr>
              <a:tr h="370840">
                <a:tc>
                  <a:txBody>
                    <a:bodyPr/>
                    <a:lstStyle/>
                    <a:p>
                      <a:pPr marL="176213" marR="0" lvl="0" indent="-176213" algn="l" defTabSz="914400" rtl="0" eaLnBrk="1" fontAlgn="auto" latinLnBrk="0" hangingPunct="1">
                        <a:lnSpc>
                          <a:spcPct val="11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Highest level of education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76213" marR="0" lvl="0" indent="-176213" algn="l" defTabSz="914400" rtl="0" eaLnBrk="1" fontAlgn="auto" latinLnBrk="0" hangingPunct="1">
                        <a:lnSpc>
                          <a:spcPct val="11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Least likely to have children in home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786322"/>
                  </a:ext>
                </a:extLst>
              </a:tr>
              <a:tr h="370840">
                <a:tc>
                  <a:txBody>
                    <a:bodyPr/>
                    <a:lstStyle/>
                    <a:p>
                      <a:pPr marL="176213" marR="0" lvl="0" indent="-176213" algn="l" defTabSz="914400" rtl="0" eaLnBrk="1" fontAlgn="auto" latinLnBrk="0" hangingPunct="1">
                        <a:lnSpc>
                          <a:spcPct val="11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Highest home 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400"/>
                        </a:spcBef>
                        <a:spcAft>
                          <a:spcPts val="0"/>
                        </a:spcAft>
                        <a:buClrTx/>
                        <a:buSzTx/>
                        <a:buFont typeface="Courier New" panose="02070309020205020404" pitchFamily="49"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5112785"/>
                  </a:ext>
                </a:extLst>
              </a:tr>
            </a:tbl>
          </a:graphicData>
        </a:graphic>
      </p:graphicFrame>
    </p:spTree>
    <p:extLst>
      <p:ext uri="{BB962C8B-B14F-4D97-AF65-F5344CB8AC3E}">
        <p14:creationId xmlns:p14="http://schemas.microsoft.com/office/powerpoint/2010/main" val="140630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3DEF17-BC4C-4F20-A321-BE12EAC4110C}"/>
              </a:ext>
            </a:extLst>
          </p:cNvPr>
          <p:cNvSpPr txBox="1">
            <a:spLocks/>
          </p:cNvSpPr>
          <p:nvPr/>
        </p:nvSpPr>
        <p:spPr>
          <a:xfrm>
            <a:off x="2820533" y="15115"/>
            <a:ext cx="7629099" cy="1052196"/>
          </a:xfrm>
          <a:prstGeom prst="rect">
            <a:avLst/>
          </a:prstGeom>
        </p:spPr>
        <p:txBody>
          <a:bodyPr vert="horz" lIns="91440" tIns="45720" rIns="91440" bIns="0" rtlCol="0" anchor="ctr">
            <a:normAutofit/>
          </a:bodyPr>
          <a:lst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a:lstStyle>
          <a:p>
            <a:pPr fontAlgn="auto">
              <a:spcAft>
                <a:spcPts val="0"/>
              </a:spcAft>
            </a:pPr>
            <a:r>
              <a:rPr lang="en-US" dirty="0">
                <a:solidFill>
                  <a:prstClr val="white"/>
                </a:solidFill>
              </a:rPr>
              <a:t>Cost-Conscious Supporters (12%)</a:t>
            </a:r>
          </a:p>
        </p:txBody>
      </p:sp>
      <p:pic>
        <p:nvPicPr>
          <p:cNvPr id="15" name="Picture 2" descr="73213018_4_getty.jpg">
            <a:extLst>
              <a:ext uri="{FF2B5EF4-FFF2-40B4-BE49-F238E27FC236}">
                <a16:creationId xmlns:a16="http://schemas.microsoft.com/office/drawing/2014/main" id="{57FA788B-F8A4-4456-BACC-A72D5651E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43" t="8228" r="2605" b="24075"/>
          <a:stretch>
            <a:fillRect/>
          </a:stretch>
        </p:blipFill>
        <p:spPr bwMode="auto">
          <a:xfrm>
            <a:off x="1491265" y="1466"/>
            <a:ext cx="1084529" cy="105076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6A02D7D1-4ECA-4251-9053-7901B3A95E7A}"/>
              </a:ext>
            </a:extLst>
          </p:cNvPr>
          <p:cNvSpPr txBox="1">
            <a:spLocks/>
          </p:cNvSpPr>
          <p:nvPr/>
        </p:nvSpPr>
        <p:spPr>
          <a:xfrm>
            <a:off x="1981200" y="1371601"/>
            <a:ext cx="8250072" cy="476093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fontAlgn="auto">
              <a:lnSpc>
                <a:spcPct val="12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Highest satisfaction with co-op</a:t>
            </a:r>
          </a:p>
          <a:p>
            <a:pPr fontAlgn="auto">
              <a:lnSpc>
                <a:spcPct val="12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Least likely to have solar at home</a:t>
            </a:r>
          </a:p>
          <a:p>
            <a:pPr fontAlgn="auto">
              <a:lnSpc>
                <a:spcPct val="12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Highest agreement for </a:t>
            </a:r>
            <a:r>
              <a:rPr lang="en-US" sz="2200" i="1" dirty="0">
                <a:solidFill>
                  <a:prstClr val="black"/>
                </a:solidFill>
                <a:latin typeface="Arial" panose="020B0604020202020204" pitchFamily="34" charset="0"/>
                <a:cs typeface="Arial" panose="020B0604020202020204" pitchFamily="34" charset="0"/>
              </a:rPr>
              <a:t>I feel I do more than most to conserve electricity</a:t>
            </a:r>
          </a:p>
          <a:p>
            <a:pPr fontAlgn="auto">
              <a:lnSpc>
                <a:spcPct val="120000"/>
              </a:lnSpc>
              <a:spcBef>
                <a:spcPts val="400"/>
              </a:spcBef>
              <a:spcAft>
                <a:spcPts val="0"/>
              </a:spcAft>
            </a:pPr>
            <a:endParaRPr lang="en-US" sz="2200" dirty="0">
              <a:solidFill>
                <a:prstClr val="black"/>
              </a:solidFill>
              <a:latin typeface="Arial" panose="020B0604020202020204" pitchFamily="34" charset="0"/>
              <a:cs typeface="Arial" panose="020B0604020202020204" pitchFamily="34" charset="0"/>
            </a:endParaRPr>
          </a:p>
          <a:p>
            <a:pPr fontAlgn="auto">
              <a:lnSpc>
                <a:spcPct val="12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Demographically:</a:t>
            </a:r>
          </a:p>
        </p:txBody>
      </p:sp>
      <p:graphicFrame>
        <p:nvGraphicFramePr>
          <p:cNvPr id="5" name="Table 3">
            <a:extLst>
              <a:ext uri="{FF2B5EF4-FFF2-40B4-BE49-F238E27FC236}">
                <a16:creationId xmlns:a16="http://schemas.microsoft.com/office/drawing/2014/main" id="{AD24662C-CAB9-44AE-9593-9ABCDCBEA54C}"/>
              </a:ext>
            </a:extLst>
          </p:cNvPr>
          <p:cNvGraphicFramePr>
            <a:graphicFrameLocks noGrp="1"/>
          </p:cNvGraphicFramePr>
          <p:nvPr>
            <p:extLst>
              <p:ext uri="{D42A27DB-BD31-4B8C-83A1-F6EECF244321}">
                <p14:modId xmlns:p14="http://schemas.microsoft.com/office/powerpoint/2010/main" val="908699729"/>
              </p:ext>
            </p:extLst>
          </p:nvPr>
        </p:nvGraphicFramePr>
        <p:xfrm>
          <a:off x="2493960" y="4005064"/>
          <a:ext cx="7737312" cy="1270827"/>
        </p:xfrm>
        <a:graphic>
          <a:graphicData uri="http://schemas.openxmlformats.org/drawingml/2006/table">
            <a:tbl>
              <a:tblPr firstRow="1" bandRow="1">
                <a:tableStyleId>{5C22544A-7EE6-4342-B048-85BDC9FD1C3A}</a:tableStyleId>
              </a:tblPr>
              <a:tblGrid>
                <a:gridCol w="3477444">
                  <a:extLst>
                    <a:ext uri="{9D8B030D-6E8A-4147-A177-3AD203B41FA5}">
                      <a16:colId xmlns:a16="http://schemas.microsoft.com/office/drawing/2014/main" val="2686092755"/>
                    </a:ext>
                  </a:extLst>
                </a:gridCol>
                <a:gridCol w="4259868">
                  <a:extLst>
                    <a:ext uri="{9D8B030D-6E8A-4147-A177-3AD203B41FA5}">
                      <a16:colId xmlns:a16="http://schemas.microsoft.com/office/drawing/2014/main" val="504205790"/>
                    </a:ext>
                  </a:extLst>
                </a:gridCol>
              </a:tblGrid>
              <a:tr h="370840">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Least likely to own home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Most likely to be married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968241"/>
                  </a:ext>
                </a:extLst>
              </a:tr>
              <a:tr h="370840">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Lowest household income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likely to be female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786322"/>
                  </a:ext>
                </a:extLst>
              </a:tr>
              <a:tr h="370840">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Largest family size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400"/>
                        </a:spcBef>
                        <a:spcAft>
                          <a:spcPts val="0"/>
                        </a:spcAft>
                        <a:buClrTx/>
                        <a:buSzTx/>
                        <a:buFont typeface="Courier New" panose="02070309020205020404" pitchFamily="49"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5112785"/>
                  </a:ext>
                </a:extLst>
              </a:tr>
            </a:tbl>
          </a:graphicData>
        </a:graphic>
      </p:graphicFrame>
    </p:spTree>
    <p:extLst>
      <p:ext uri="{BB962C8B-B14F-4D97-AF65-F5344CB8AC3E}">
        <p14:creationId xmlns:p14="http://schemas.microsoft.com/office/powerpoint/2010/main" val="2519878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3DEF17-BC4C-4F20-A321-BE12EAC4110C}"/>
              </a:ext>
            </a:extLst>
          </p:cNvPr>
          <p:cNvSpPr txBox="1">
            <a:spLocks/>
          </p:cNvSpPr>
          <p:nvPr/>
        </p:nvSpPr>
        <p:spPr>
          <a:xfrm>
            <a:off x="2697704" y="15115"/>
            <a:ext cx="6976394" cy="1052196"/>
          </a:xfrm>
          <a:prstGeom prst="rect">
            <a:avLst/>
          </a:prstGeom>
        </p:spPr>
        <p:txBody>
          <a:bodyPr vert="horz" lIns="91440" tIns="45720" rIns="91440" bIns="0" rtlCol="0" anchor="ctr">
            <a:normAutofit/>
          </a:bodyPr>
          <a:lstStyle>
            <a:lvl1pPr algn="l" defTabSz="685800" rtl="0" eaLnBrk="1" latinLnBrk="0" hangingPunct="1">
              <a:lnSpc>
                <a:spcPct val="90000"/>
              </a:lnSpc>
              <a:spcBef>
                <a:spcPct val="0"/>
              </a:spcBef>
              <a:buNone/>
              <a:defRPr sz="3000" b="1" i="0" kern="1200">
                <a:solidFill>
                  <a:schemeClr val="bg1"/>
                </a:solidFill>
                <a:latin typeface="Arial" charset="0"/>
                <a:ea typeface="Arial" charset="0"/>
                <a:cs typeface="Arial" charset="0"/>
              </a:defRPr>
            </a:lvl1pPr>
          </a:lstStyle>
          <a:p>
            <a:pPr fontAlgn="auto">
              <a:spcAft>
                <a:spcPts val="0"/>
              </a:spcAft>
            </a:pPr>
            <a:r>
              <a:rPr lang="en-US" dirty="0">
                <a:solidFill>
                  <a:prstClr val="white"/>
                </a:solidFill>
              </a:rPr>
              <a:t>Complacent Consumers (22%)</a:t>
            </a:r>
          </a:p>
        </p:txBody>
      </p:sp>
      <p:pic>
        <p:nvPicPr>
          <p:cNvPr id="16" name="Picture 3" descr="rbsb2_09.jpg">
            <a:extLst>
              <a:ext uri="{FF2B5EF4-FFF2-40B4-BE49-F238E27FC236}">
                <a16:creationId xmlns:a16="http://schemas.microsoft.com/office/drawing/2014/main" id="{A3CC8A55-2061-4B80-A280-A8C25ACA1D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21228"/>
          <a:stretch>
            <a:fillRect/>
          </a:stretch>
        </p:blipFill>
        <p:spPr bwMode="auto">
          <a:xfrm>
            <a:off x="1524000" y="1467"/>
            <a:ext cx="1014776" cy="103885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01264657-907C-48CF-85A1-20572EA8BA25}"/>
              </a:ext>
            </a:extLst>
          </p:cNvPr>
          <p:cNvSpPr txBox="1">
            <a:spLocks/>
          </p:cNvSpPr>
          <p:nvPr/>
        </p:nvSpPr>
        <p:spPr>
          <a:xfrm>
            <a:off x="1981200" y="1403627"/>
            <a:ext cx="8250072" cy="481203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Times New Roman" charset="0"/>
                <a:ea typeface="Times New Roman" charset="0"/>
                <a:cs typeface="Times New Roman"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charset="0"/>
                <a:ea typeface="Times" charset="0"/>
                <a:cs typeface="Time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charset="0"/>
                <a:ea typeface="Times" charset="0"/>
                <a:cs typeface="Time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charset="0"/>
                <a:ea typeface="Times" charset="0"/>
                <a:cs typeface="Time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fontAlgn="auto">
              <a:lnSpc>
                <a:spcPct val="12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Least likely to have contacted co-op in past year</a:t>
            </a:r>
          </a:p>
          <a:p>
            <a:pPr fontAlgn="auto">
              <a:lnSpc>
                <a:spcPct val="120000"/>
              </a:lnSpc>
              <a:spcBef>
                <a:spcPts val="400"/>
              </a:spcBef>
              <a:spcAft>
                <a:spcPts val="0"/>
              </a:spcAft>
            </a:pPr>
            <a:endParaRPr lang="en-US" sz="2200" dirty="0">
              <a:solidFill>
                <a:prstClr val="black"/>
              </a:solidFill>
              <a:latin typeface="Arial" panose="020B0604020202020204" pitchFamily="34" charset="0"/>
              <a:cs typeface="Arial" panose="020B0604020202020204" pitchFamily="34" charset="0"/>
            </a:endParaRPr>
          </a:p>
          <a:p>
            <a:pPr fontAlgn="auto">
              <a:lnSpc>
                <a:spcPct val="120000"/>
              </a:lnSpc>
              <a:spcBef>
                <a:spcPts val="400"/>
              </a:spcBef>
              <a:spcAft>
                <a:spcPts val="0"/>
              </a:spcAft>
            </a:pPr>
            <a:r>
              <a:rPr lang="en-US" sz="2200" dirty="0">
                <a:solidFill>
                  <a:prstClr val="black"/>
                </a:solidFill>
                <a:latin typeface="Arial" panose="020B0604020202020204" pitchFamily="34" charset="0"/>
                <a:cs typeface="Arial" panose="020B0604020202020204" pitchFamily="34" charset="0"/>
              </a:rPr>
              <a:t>Demographically:</a:t>
            </a:r>
          </a:p>
        </p:txBody>
      </p:sp>
      <p:graphicFrame>
        <p:nvGraphicFramePr>
          <p:cNvPr id="6" name="Table 3">
            <a:extLst>
              <a:ext uri="{FF2B5EF4-FFF2-40B4-BE49-F238E27FC236}">
                <a16:creationId xmlns:a16="http://schemas.microsoft.com/office/drawing/2014/main" id="{09BD4450-DFC8-4C43-A62F-A25C63737EFA}"/>
              </a:ext>
            </a:extLst>
          </p:cNvPr>
          <p:cNvGraphicFramePr>
            <a:graphicFrameLocks noGrp="1"/>
          </p:cNvGraphicFramePr>
          <p:nvPr>
            <p:extLst>
              <p:ext uri="{D42A27DB-BD31-4B8C-83A1-F6EECF244321}">
                <p14:modId xmlns:p14="http://schemas.microsoft.com/office/powerpoint/2010/main" val="3290575298"/>
              </p:ext>
            </p:extLst>
          </p:nvPr>
        </p:nvGraphicFramePr>
        <p:xfrm>
          <a:off x="2534605" y="2708920"/>
          <a:ext cx="4731488" cy="1270827"/>
        </p:xfrm>
        <a:graphic>
          <a:graphicData uri="http://schemas.openxmlformats.org/drawingml/2006/table">
            <a:tbl>
              <a:tblPr firstRow="1" bandRow="1">
                <a:tableStyleId>{5C22544A-7EE6-4342-B048-85BDC9FD1C3A}</a:tableStyleId>
              </a:tblPr>
              <a:tblGrid>
                <a:gridCol w="4731488">
                  <a:extLst>
                    <a:ext uri="{9D8B030D-6E8A-4147-A177-3AD203B41FA5}">
                      <a16:colId xmlns:a16="http://schemas.microsoft.com/office/drawing/2014/main" val="2686092755"/>
                    </a:ext>
                  </a:extLst>
                </a:gridCol>
              </a:tblGrid>
              <a:tr h="370840">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Tend to be younger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968241"/>
                  </a:ext>
                </a:extLst>
              </a:tr>
              <a:tr h="370840">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Lowest home values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786322"/>
                  </a:ext>
                </a:extLst>
              </a:tr>
              <a:tr h="370840">
                <a:tc>
                  <a:txBody>
                    <a:bodyPr/>
                    <a:lstStyle/>
                    <a:p>
                      <a:pPr marL="176213" marR="0" lvl="0" indent="-176213" algn="l" defTabSz="914400" rtl="0" eaLnBrk="1" fontAlgn="auto" latinLnBrk="0" hangingPunct="1">
                        <a:lnSpc>
                          <a:spcPct val="120000"/>
                        </a:lnSpc>
                        <a:spcBef>
                          <a:spcPts val="4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Least amount of formal education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5112785"/>
                  </a:ext>
                </a:extLst>
              </a:tr>
            </a:tbl>
          </a:graphicData>
        </a:graphic>
      </p:graphicFrame>
    </p:spTree>
    <p:extLst>
      <p:ext uri="{BB962C8B-B14F-4D97-AF65-F5344CB8AC3E}">
        <p14:creationId xmlns:p14="http://schemas.microsoft.com/office/powerpoint/2010/main" val="740766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Findings</a:t>
            </a:r>
          </a:p>
        </p:txBody>
      </p:sp>
      <p:sp>
        <p:nvSpPr>
          <p:cNvPr id="6" name="Content Placeholder 3"/>
          <p:cNvSpPr>
            <a:spLocks noGrp="1"/>
          </p:cNvSpPr>
          <p:nvPr>
            <p:ph sz="quarter" idx="4294967295"/>
          </p:nvPr>
        </p:nvSpPr>
        <p:spPr>
          <a:xfrm>
            <a:off x="2004060" y="1360967"/>
            <a:ext cx="8229600" cy="4990621"/>
          </a:xfrm>
        </p:spPr>
        <p:txBody>
          <a:bodyPr>
            <a:noAutofit/>
          </a:bodyPr>
          <a:lstStyle/>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Overall satisfaction is good.</a:t>
            </a:r>
          </a:p>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Performance attributes are generally good.</a:t>
            </a:r>
          </a:p>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Member identity is low.</a:t>
            </a:r>
          </a:p>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Almost half fall into the Environmental Champion segment.</a:t>
            </a:r>
          </a:p>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Next largest group is Complacent Consumers.</a:t>
            </a:r>
          </a:p>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Few currently have solar at home.</a:t>
            </a:r>
          </a:p>
          <a:p>
            <a:pPr>
              <a:lnSpc>
                <a:spcPct val="12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Most do not support the co-op’s subsidy of those with solar at home.</a:t>
            </a:r>
          </a:p>
        </p:txBody>
      </p:sp>
    </p:spTree>
    <p:extLst>
      <p:ext uri="{BB962C8B-B14F-4D97-AF65-F5344CB8AC3E}">
        <p14:creationId xmlns:p14="http://schemas.microsoft.com/office/powerpoint/2010/main" val="261624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EA300A-E580-9A44-84AD-FC0B1DEFEF22}"/>
              </a:ext>
            </a:extLst>
          </p:cNvPr>
          <p:cNvPicPr>
            <a:picLocks noChangeAspect="1"/>
          </p:cNvPicPr>
          <p:nvPr/>
        </p:nvPicPr>
        <p:blipFill rotWithShape="1">
          <a:blip r:embed="rId2"/>
          <a:srcRect t="4991" r="7228" b="1705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47B3F6E-41A9-1647-8C57-72C72E4306FB}"/>
              </a:ext>
            </a:extLst>
          </p:cNvPr>
          <p:cNvSpPr/>
          <p:nvPr/>
        </p:nvSpPr>
        <p:spPr>
          <a:xfrm>
            <a:off x="0" y="0"/>
            <a:ext cx="12191999" cy="6858000"/>
          </a:xfrm>
          <a:prstGeom prst="rect">
            <a:avLst/>
          </a:prstGeom>
          <a:solidFill>
            <a:srgbClr val="005288">
              <a:alpha val="69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576C4E75-70D4-7E4E-A971-9E05CCE83DE6}"/>
              </a:ext>
            </a:extLst>
          </p:cNvPr>
          <p:cNvGrpSpPr/>
          <p:nvPr/>
        </p:nvGrpSpPr>
        <p:grpSpPr>
          <a:xfrm>
            <a:off x="2471032" y="1598682"/>
            <a:ext cx="7407862" cy="976413"/>
            <a:chOff x="1157303" y="3533300"/>
            <a:chExt cx="9877147" cy="1301885"/>
          </a:xfrm>
        </p:grpSpPr>
        <p:sp>
          <p:nvSpPr>
            <p:cNvPr id="7" name="Rectangle 6">
              <a:extLst>
                <a:ext uri="{FF2B5EF4-FFF2-40B4-BE49-F238E27FC236}">
                  <a16:creationId xmlns:a16="http://schemas.microsoft.com/office/drawing/2014/main" id="{3F367E90-8AAD-AE4F-B75A-A3D9E8A68B0C}"/>
                </a:ext>
              </a:extLst>
            </p:cNvPr>
            <p:cNvSpPr/>
            <p:nvPr/>
          </p:nvSpPr>
          <p:spPr>
            <a:xfrm>
              <a:off x="3456911" y="4270499"/>
              <a:ext cx="5277850" cy="56468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ED8CC5-C12E-A84E-8E6C-C051A265006A}"/>
                </a:ext>
              </a:extLst>
            </p:cNvPr>
            <p:cNvSpPr txBox="1"/>
            <p:nvPr/>
          </p:nvSpPr>
          <p:spPr>
            <a:xfrm>
              <a:off x="1157303" y="3533300"/>
              <a:ext cx="9877147" cy="1046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Calibri" panose="020F0502020204030204"/>
                  <a:ea typeface="+mn-ea"/>
                  <a:cs typeface="+mn-cs"/>
                </a:rPr>
                <a:t>Strategic Goals and Objectives</a:t>
              </a:r>
            </a:p>
          </p:txBody>
        </p:sp>
      </p:grpSp>
      <p:cxnSp>
        <p:nvCxnSpPr>
          <p:cNvPr id="9" name="Straight Connector 8">
            <a:extLst>
              <a:ext uri="{FF2B5EF4-FFF2-40B4-BE49-F238E27FC236}">
                <a16:creationId xmlns:a16="http://schemas.microsoft.com/office/drawing/2014/main" id="{EE29175A-6C7F-3840-AB63-79DD1E554DBE}"/>
              </a:ext>
            </a:extLst>
          </p:cNvPr>
          <p:cNvCxnSpPr>
            <a:cxnSpLocks/>
          </p:cNvCxnSpPr>
          <p:nvPr/>
        </p:nvCxnSpPr>
        <p:spPr>
          <a:xfrm>
            <a:off x="2578608" y="1091172"/>
            <a:ext cx="7022592"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896E45D-9453-284B-A4BE-841A3CC9CD69}"/>
              </a:ext>
            </a:extLst>
          </p:cNvPr>
          <p:cNvCxnSpPr>
            <a:cxnSpLocks/>
          </p:cNvCxnSpPr>
          <p:nvPr/>
        </p:nvCxnSpPr>
        <p:spPr>
          <a:xfrm>
            <a:off x="2505456" y="2853799"/>
            <a:ext cx="7077456"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3F079A4-EB84-594B-90C2-0AE96D481962}"/>
              </a:ext>
            </a:extLst>
          </p:cNvPr>
          <p:cNvPicPr>
            <a:picLocks noChangeAspect="1"/>
          </p:cNvPicPr>
          <p:nvPr/>
        </p:nvPicPr>
        <p:blipFill>
          <a:blip r:embed="rId3"/>
          <a:stretch>
            <a:fillRect/>
          </a:stretch>
        </p:blipFill>
        <p:spPr>
          <a:xfrm>
            <a:off x="4257687" y="5733731"/>
            <a:ext cx="3778183" cy="517251"/>
          </a:xfrm>
          <a:prstGeom prst="rect">
            <a:avLst/>
          </a:prstGeom>
        </p:spPr>
      </p:pic>
    </p:spTree>
    <p:extLst>
      <p:ext uri="{BB962C8B-B14F-4D97-AF65-F5344CB8AC3E}">
        <p14:creationId xmlns:p14="http://schemas.microsoft.com/office/powerpoint/2010/main" val="2521448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2ECB4D0-E6D4-7D4D-B370-D0AA44579A33}"/>
              </a:ext>
            </a:extLst>
          </p:cNvPr>
          <p:cNvSpPr txBox="1"/>
          <p:nvPr/>
        </p:nvSpPr>
        <p:spPr>
          <a:xfrm>
            <a:off x="700088" y="342900"/>
            <a:ext cx="79581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Strategic Goals</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064E5BD-615F-0F45-ACF9-CCF93AF70258}"/>
              </a:ext>
            </a:extLst>
          </p:cNvPr>
          <p:cNvSpPr txBox="1"/>
          <p:nvPr/>
        </p:nvSpPr>
        <p:spPr>
          <a:xfrm>
            <a:off x="3017938" y="3833858"/>
            <a:ext cx="178919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Member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Engagement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 Member Communication and Relationships</a:t>
            </a:r>
          </a:p>
        </p:txBody>
      </p:sp>
      <p:sp>
        <p:nvSpPr>
          <p:cNvPr id="17" name="TextBox 16">
            <a:extLst>
              <a:ext uri="{FF2B5EF4-FFF2-40B4-BE49-F238E27FC236}">
                <a16:creationId xmlns:a16="http://schemas.microsoft.com/office/drawing/2014/main" id="{C4497DCD-0088-8144-9D4D-A602ABE661B2}"/>
              </a:ext>
            </a:extLst>
          </p:cNvPr>
          <p:cNvSpPr txBox="1"/>
          <p:nvPr/>
        </p:nvSpPr>
        <p:spPr>
          <a:xfrm>
            <a:off x="1011935" y="3841198"/>
            <a:ext cx="1406334"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Financial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Ensure the Financial Security of the Cooperative</a:t>
            </a:r>
          </a:p>
        </p:txBody>
      </p:sp>
      <p:sp>
        <p:nvSpPr>
          <p:cNvPr id="18" name="TextBox 17">
            <a:extLst>
              <a:ext uri="{FF2B5EF4-FFF2-40B4-BE49-F238E27FC236}">
                <a16:creationId xmlns:a16="http://schemas.microsoft.com/office/drawing/2014/main" id="{E03F646C-AEC1-1946-A0B5-14250C612D40}"/>
              </a:ext>
            </a:extLst>
          </p:cNvPr>
          <p:cNvSpPr txBox="1"/>
          <p:nvPr/>
        </p:nvSpPr>
        <p:spPr>
          <a:xfrm>
            <a:off x="9541251" y="3802815"/>
            <a:ext cx="14431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Safety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Continuously improve Culture of Safety</a:t>
            </a:r>
          </a:p>
        </p:txBody>
      </p:sp>
      <p:grpSp>
        <p:nvGrpSpPr>
          <p:cNvPr id="8" name="Group 7"/>
          <p:cNvGrpSpPr/>
          <p:nvPr/>
        </p:nvGrpSpPr>
        <p:grpSpPr>
          <a:xfrm>
            <a:off x="9268459" y="2071063"/>
            <a:ext cx="1894424" cy="1633124"/>
            <a:chOff x="3694952" y="2071063"/>
            <a:chExt cx="1894424" cy="1633124"/>
          </a:xfrm>
        </p:grpSpPr>
        <p:sp>
          <p:nvSpPr>
            <p:cNvPr id="9" name="Hexagon 8">
              <a:extLst>
                <a:ext uri="{FF2B5EF4-FFF2-40B4-BE49-F238E27FC236}">
                  <a16:creationId xmlns:a16="http://schemas.microsoft.com/office/drawing/2014/main" id="{72FD8527-1C5E-E640-8C3F-46724D5A9E68}"/>
                </a:ext>
              </a:extLst>
            </p:cNvPr>
            <p:cNvSpPr/>
            <p:nvPr/>
          </p:nvSpPr>
          <p:spPr>
            <a:xfrm>
              <a:off x="3694952" y="2071063"/>
              <a:ext cx="1894424" cy="1633124"/>
            </a:xfrm>
            <a:prstGeom prst="hexagon">
              <a:avLst/>
            </a:prstGeom>
            <a:solidFill>
              <a:schemeClr val="accent2"/>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736348F-1A77-2A44-B24F-88B528AFFDF0}"/>
                </a:ext>
              </a:extLst>
            </p:cNvPr>
            <p:cNvPicPr>
              <a:picLocks noChangeAspect="1"/>
            </p:cNvPicPr>
            <p:nvPr/>
          </p:nvPicPr>
          <p:blipFill>
            <a:blip r:embed="rId2"/>
            <a:stretch>
              <a:fillRect/>
            </a:stretch>
          </p:blipFill>
          <p:spPr>
            <a:xfrm>
              <a:off x="4266769" y="2404830"/>
              <a:ext cx="845055" cy="1086500"/>
            </a:xfrm>
            <a:prstGeom prst="rect">
              <a:avLst/>
            </a:prstGeom>
          </p:spPr>
        </p:pic>
      </p:grpSp>
      <p:grpSp>
        <p:nvGrpSpPr>
          <p:cNvPr id="3" name="Group 2"/>
          <p:cNvGrpSpPr/>
          <p:nvPr/>
        </p:nvGrpSpPr>
        <p:grpSpPr>
          <a:xfrm>
            <a:off x="790428" y="2065919"/>
            <a:ext cx="1894424" cy="1633124"/>
            <a:chOff x="2209014" y="1271015"/>
            <a:chExt cx="1894424" cy="1633124"/>
          </a:xfrm>
        </p:grpSpPr>
        <p:sp>
          <p:nvSpPr>
            <p:cNvPr id="7" name="Hexagon 6">
              <a:extLst>
                <a:ext uri="{FF2B5EF4-FFF2-40B4-BE49-F238E27FC236}">
                  <a16:creationId xmlns:a16="http://schemas.microsoft.com/office/drawing/2014/main" id="{63CD8F0E-10D0-744B-BD2F-4C52DC5F0965}"/>
                </a:ext>
              </a:extLst>
            </p:cNvPr>
            <p:cNvSpPr/>
            <p:nvPr/>
          </p:nvSpPr>
          <p:spPr>
            <a:xfrm>
              <a:off x="2209014" y="1271015"/>
              <a:ext cx="1894424" cy="1633124"/>
            </a:xfrm>
            <a:prstGeom prst="hexagon">
              <a:avLst/>
            </a:prstGeom>
            <a:solidFill>
              <a:srgbClr val="77BFEB"/>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6D39985-9A7B-5142-94A6-241C5F1A2258}"/>
                </a:ext>
              </a:extLst>
            </p:cNvPr>
            <p:cNvPicPr>
              <a:picLocks noChangeAspect="1"/>
            </p:cNvPicPr>
            <p:nvPr/>
          </p:nvPicPr>
          <p:blipFill>
            <a:blip r:embed="rId3"/>
            <a:stretch>
              <a:fillRect/>
            </a:stretch>
          </p:blipFill>
          <p:spPr>
            <a:xfrm>
              <a:off x="2725251" y="1603755"/>
              <a:ext cx="834102" cy="907699"/>
            </a:xfrm>
            <a:prstGeom prst="rect">
              <a:avLst/>
            </a:prstGeom>
          </p:spPr>
        </p:pic>
      </p:grpSp>
      <p:grpSp>
        <p:nvGrpSpPr>
          <p:cNvPr id="2" name="Group 1"/>
          <p:cNvGrpSpPr/>
          <p:nvPr/>
        </p:nvGrpSpPr>
        <p:grpSpPr>
          <a:xfrm>
            <a:off x="2924924" y="1254596"/>
            <a:ext cx="1894424" cy="1633124"/>
            <a:chOff x="722612" y="2089412"/>
            <a:chExt cx="1894424" cy="1633124"/>
          </a:xfrm>
        </p:grpSpPr>
        <p:sp>
          <p:nvSpPr>
            <p:cNvPr id="4" name="Hexagon 3">
              <a:extLst>
                <a:ext uri="{FF2B5EF4-FFF2-40B4-BE49-F238E27FC236}">
                  <a16:creationId xmlns:a16="http://schemas.microsoft.com/office/drawing/2014/main" id="{7CE1B019-C476-8743-8F14-B983FD7C90CF}"/>
                </a:ext>
              </a:extLst>
            </p:cNvPr>
            <p:cNvSpPr/>
            <p:nvPr/>
          </p:nvSpPr>
          <p:spPr>
            <a:xfrm>
              <a:off x="722612" y="2089412"/>
              <a:ext cx="1894424" cy="1633124"/>
            </a:xfrm>
            <a:prstGeom prst="hexagon">
              <a:avLst/>
            </a:prstGeom>
            <a:solidFill>
              <a:srgbClr val="005289"/>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0B03AA7-0CDF-FA45-970C-4FC902835F2D}"/>
                </a:ext>
              </a:extLst>
            </p:cNvPr>
            <p:cNvPicPr>
              <a:picLocks noChangeAspect="1"/>
            </p:cNvPicPr>
            <p:nvPr/>
          </p:nvPicPr>
          <p:blipFill>
            <a:blip r:embed="rId4"/>
            <a:stretch>
              <a:fillRect/>
            </a:stretch>
          </p:blipFill>
          <p:spPr>
            <a:xfrm>
              <a:off x="1043120" y="2419357"/>
              <a:ext cx="1253896" cy="1038942"/>
            </a:xfrm>
            <a:prstGeom prst="rect">
              <a:avLst/>
            </a:prstGeom>
          </p:spPr>
        </p:pic>
      </p:grpSp>
      <p:sp>
        <p:nvSpPr>
          <p:cNvPr id="32" name="TextBox 31">
            <a:extLst>
              <a:ext uri="{FF2B5EF4-FFF2-40B4-BE49-F238E27FC236}">
                <a16:creationId xmlns:a16="http://schemas.microsoft.com/office/drawing/2014/main" id="{9BD772E0-D9CC-4347-BFA2-FA590D8BFF32}"/>
              </a:ext>
            </a:extLst>
          </p:cNvPr>
          <p:cNvSpPr txBox="1"/>
          <p:nvPr/>
        </p:nvSpPr>
        <p:spPr>
          <a:xfrm>
            <a:off x="7413649" y="3815470"/>
            <a:ext cx="1525699"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Power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Supply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 appropriate Power Supply Options to correlate with membership needs</a:t>
            </a:r>
          </a:p>
        </p:txBody>
      </p:sp>
      <p:grpSp>
        <p:nvGrpSpPr>
          <p:cNvPr id="34" name="Group 33"/>
          <p:cNvGrpSpPr/>
          <p:nvPr/>
        </p:nvGrpSpPr>
        <p:grpSpPr>
          <a:xfrm>
            <a:off x="7216891" y="1227424"/>
            <a:ext cx="1894424" cy="1633124"/>
            <a:chOff x="7939549" y="410588"/>
            <a:chExt cx="1894424" cy="1633124"/>
          </a:xfrm>
        </p:grpSpPr>
        <p:sp>
          <p:nvSpPr>
            <p:cNvPr id="35" name="Hexagon 34">
              <a:extLst>
                <a:ext uri="{FF2B5EF4-FFF2-40B4-BE49-F238E27FC236}">
                  <a16:creationId xmlns:a16="http://schemas.microsoft.com/office/drawing/2014/main" id="{2EB539A5-4294-A84F-9F25-BD627F52F675}"/>
                </a:ext>
              </a:extLst>
            </p:cNvPr>
            <p:cNvSpPr/>
            <p:nvPr/>
          </p:nvSpPr>
          <p:spPr>
            <a:xfrm>
              <a:off x="7939549" y="410588"/>
              <a:ext cx="1894424" cy="1633124"/>
            </a:xfrm>
            <a:prstGeom prst="hexagon">
              <a:avLst/>
            </a:prstGeom>
            <a:solidFill>
              <a:schemeClr val="accent2"/>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B464E9E0-A87C-6647-8098-02A5E8EC0A35}"/>
                </a:ext>
              </a:extLst>
            </p:cNvPr>
            <p:cNvPicPr>
              <a:picLocks noChangeAspect="1"/>
            </p:cNvPicPr>
            <p:nvPr/>
          </p:nvPicPr>
          <p:blipFill>
            <a:blip r:embed="rId5"/>
            <a:stretch>
              <a:fillRect/>
            </a:stretch>
          </p:blipFill>
          <p:spPr>
            <a:xfrm>
              <a:off x="8530399" y="826718"/>
              <a:ext cx="740173" cy="889782"/>
            </a:xfrm>
            <a:prstGeom prst="rect">
              <a:avLst/>
            </a:prstGeom>
          </p:spPr>
        </p:pic>
      </p:grpSp>
      <p:sp>
        <p:nvSpPr>
          <p:cNvPr id="37" name="TextBox 36">
            <a:extLst>
              <a:ext uri="{FF2B5EF4-FFF2-40B4-BE49-F238E27FC236}">
                <a16:creationId xmlns:a16="http://schemas.microsoft.com/office/drawing/2014/main" id="{BD528FD4-6282-9243-8789-1A949250A508}"/>
              </a:ext>
            </a:extLst>
          </p:cNvPr>
          <p:cNvSpPr txBox="1"/>
          <p:nvPr/>
        </p:nvSpPr>
        <p:spPr>
          <a:xfrm>
            <a:off x="5288281" y="3813423"/>
            <a:ext cx="15256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Operations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 Operational Excellence and Reliability</a:t>
            </a:r>
          </a:p>
        </p:txBody>
      </p:sp>
      <p:grpSp>
        <p:nvGrpSpPr>
          <p:cNvPr id="38" name="Group 37"/>
          <p:cNvGrpSpPr/>
          <p:nvPr/>
        </p:nvGrpSpPr>
        <p:grpSpPr>
          <a:xfrm>
            <a:off x="5067609" y="2043986"/>
            <a:ext cx="1894424" cy="1633124"/>
            <a:chOff x="515890" y="4231576"/>
            <a:chExt cx="1894424" cy="1633124"/>
          </a:xfrm>
        </p:grpSpPr>
        <p:sp>
          <p:nvSpPr>
            <p:cNvPr id="40" name="Hexagon 39">
              <a:extLst>
                <a:ext uri="{FF2B5EF4-FFF2-40B4-BE49-F238E27FC236}">
                  <a16:creationId xmlns:a16="http://schemas.microsoft.com/office/drawing/2014/main" id="{7BC58DC4-1BC6-5144-89F1-FCACDB9B1F50}"/>
                </a:ext>
              </a:extLst>
            </p:cNvPr>
            <p:cNvSpPr/>
            <p:nvPr/>
          </p:nvSpPr>
          <p:spPr>
            <a:xfrm>
              <a:off x="515890" y="4231576"/>
              <a:ext cx="1894424" cy="1633124"/>
            </a:xfrm>
            <a:prstGeom prst="hexagon">
              <a:avLst/>
            </a:prstGeom>
            <a:solidFill>
              <a:srgbClr val="77BFEB"/>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2" name="Group 362">
              <a:extLst>
                <a:ext uri="{FF2B5EF4-FFF2-40B4-BE49-F238E27FC236}">
                  <a16:creationId xmlns:a16="http://schemas.microsoft.com/office/drawing/2014/main" id="{20338B91-9154-F441-B67B-E19A57FB8A0C}"/>
                </a:ext>
              </a:extLst>
            </p:cNvPr>
            <p:cNvGrpSpPr>
              <a:grpSpLocks noChangeAspect="1"/>
            </p:cNvGrpSpPr>
            <p:nvPr/>
          </p:nvGrpSpPr>
          <p:grpSpPr bwMode="auto">
            <a:xfrm>
              <a:off x="1026721" y="4659682"/>
              <a:ext cx="904270" cy="838744"/>
              <a:chOff x="3907" y="1313"/>
              <a:chExt cx="483" cy="448"/>
            </a:xfrm>
            <a:solidFill>
              <a:schemeClr val="bg1"/>
            </a:solidFill>
          </p:grpSpPr>
          <p:sp>
            <p:nvSpPr>
              <p:cNvPr id="43" name="Freeform 364">
                <a:extLst>
                  <a:ext uri="{FF2B5EF4-FFF2-40B4-BE49-F238E27FC236}">
                    <a16:creationId xmlns:a16="http://schemas.microsoft.com/office/drawing/2014/main" id="{9FE678A4-2D6E-2A4C-8B13-321F97FBCDE0}"/>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365">
                <a:extLst>
                  <a:ext uri="{FF2B5EF4-FFF2-40B4-BE49-F238E27FC236}">
                    <a16:creationId xmlns:a16="http://schemas.microsoft.com/office/drawing/2014/main" id="{D6C5F01E-2DA6-064D-8CD1-245441446310}"/>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366">
                <a:extLst>
                  <a:ext uri="{FF2B5EF4-FFF2-40B4-BE49-F238E27FC236}">
                    <a16:creationId xmlns:a16="http://schemas.microsoft.com/office/drawing/2014/main" id="{0C66EF39-3A4A-2B4D-A046-D2EA54E504B7}"/>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1280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32" grpId="0"/>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52231E-120D-944B-A37B-C45EF8FCAE57}"/>
              </a:ext>
            </a:extLst>
          </p:cNvPr>
          <p:cNvSpPr/>
          <p:nvPr/>
        </p:nvSpPr>
        <p:spPr>
          <a:xfrm rot="10800000">
            <a:off x="0" y="534"/>
            <a:ext cx="12192000" cy="6858000"/>
          </a:xfrm>
          <a:prstGeom prst="rect">
            <a:avLst/>
          </a:prstGeom>
          <a:gradFill>
            <a:gsLst>
              <a:gs pos="75000">
                <a:srgbClr val="005289">
                  <a:alpha val="2000"/>
                </a:srgbClr>
              </a:gs>
              <a:gs pos="0">
                <a:srgbClr val="77BFEB"/>
              </a:gs>
            </a:gsLst>
            <a:lin ang="36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75920" y="247751"/>
            <a:ext cx="11287163" cy="6610784"/>
            <a:chOff x="375920" y="256715"/>
            <a:chExt cx="11287163" cy="6610784"/>
          </a:xfrm>
        </p:grpSpPr>
        <p:sp>
          <p:nvSpPr>
            <p:cNvPr id="44" name="Hexagon 43">
              <a:extLst>
                <a:ext uri="{FF2B5EF4-FFF2-40B4-BE49-F238E27FC236}">
                  <a16:creationId xmlns:a16="http://schemas.microsoft.com/office/drawing/2014/main" id="{69917587-7808-3945-B8D0-7AC9340D811A}"/>
                </a:ext>
              </a:extLst>
            </p:cNvPr>
            <p:cNvSpPr/>
            <p:nvPr/>
          </p:nvSpPr>
          <p:spPr>
            <a:xfrm>
              <a:off x="624202" y="277907"/>
              <a:ext cx="7643928" cy="6589592"/>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Hexagon 44">
              <a:extLst>
                <a:ext uri="{FF2B5EF4-FFF2-40B4-BE49-F238E27FC236}">
                  <a16:creationId xmlns:a16="http://schemas.microsoft.com/office/drawing/2014/main" id="{5D2F213C-7ED1-1142-A3B3-151386D04B7D}"/>
                </a:ext>
              </a:extLst>
            </p:cNvPr>
            <p:cNvSpPr/>
            <p:nvPr/>
          </p:nvSpPr>
          <p:spPr>
            <a:xfrm>
              <a:off x="6782953" y="5321774"/>
              <a:ext cx="1491469" cy="128574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Hexagon 45">
              <a:extLst>
                <a:ext uri="{FF2B5EF4-FFF2-40B4-BE49-F238E27FC236}">
                  <a16:creationId xmlns:a16="http://schemas.microsoft.com/office/drawing/2014/main" id="{5FC4886F-262B-EC44-93CF-5C9B358BA4C6}"/>
                </a:ext>
              </a:extLst>
            </p:cNvPr>
            <p:cNvSpPr/>
            <p:nvPr/>
          </p:nvSpPr>
          <p:spPr>
            <a:xfrm>
              <a:off x="8647015" y="2289313"/>
              <a:ext cx="1491469" cy="128574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Hexagon 46">
              <a:extLst>
                <a:ext uri="{FF2B5EF4-FFF2-40B4-BE49-F238E27FC236}">
                  <a16:creationId xmlns:a16="http://schemas.microsoft.com/office/drawing/2014/main" id="{AAB5B0BD-66A9-9740-A3D5-C40045439C5D}"/>
                </a:ext>
              </a:extLst>
            </p:cNvPr>
            <p:cNvSpPr/>
            <p:nvPr/>
          </p:nvSpPr>
          <p:spPr>
            <a:xfrm>
              <a:off x="7930436" y="794598"/>
              <a:ext cx="971517" cy="837515"/>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exagon 47">
              <a:extLst>
                <a:ext uri="{FF2B5EF4-FFF2-40B4-BE49-F238E27FC236}">
                  <a16:creationId xmlns:a16="http://schemas.microsoft.com/office/drawing/2014/main" id="{8FEF8781-1579-F448-BC36-E61C9D95FBED}"/>
                </a:ext>
              </a:extLst>
            </p:cNvPr>
            <p:cNvSpPr/>
            <p:nvPr/>
          </p:nvSpPr>
          <p:spPr>
            <a:xfrm>
              <a:off x="10305486" y="3782235"/>
              <a:ext cx="603964" cy="52065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exagon 48">
              <a:extLst>
                <a:ext uri="{FF2B5EF4-FFF2-40B4-BE49-F238E27FC236}">
                  <a16:creationId xmlns:a16="http://schemas.microsoft.com/office/drawing/2014/main" id="{C625846C-E4C7-9740-A556-A173BE6F0D28}"/>
                </a:ext>
              </a:extLst>
            </p:cNvPr>
            <p:cNvSpPr/>
            <p:nvPr/>
          </p:nvSpPr>
          <p:spPr>
            <a:xfrm>
              <a:off x="11059119" y="256715"/>
              <a:ext cx="603964" cy="52065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Hexagon 49">
              <a:extLst>
                <a:ext uri="{FF2B5EF4-FFF2-40B4-BE49-F238E27FC236}">
                  <a16:creationId xmlns:a16="http://schemas.microsoft.com/office/drawing/2014/main" id="{5F4E3EF5-4BCC-A647-A57E-5C9C86B6F8A0}"/>
                </a:ext>
              </a:extLst>
            </p:cNvPr>
            <p:cNvSpPr/>
            <p:nvPr/>
          </p:nvSpPr>
          <p:spPr>
            <a:xfrm>
              <a:off x="10046106" y="564778"/>
              <a:ext cx="1560480" cy="1345242"/>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a:extLst>
                <a:ext uri="{FF2B5EF4-FFF2-40B4-BE49-F238E27FC236}">
                  <a16:creationId xmlns:a16="http://schemas.microsoft.com/office/drawing/2014/main" id="{BD29A9A0-3E9E-CE40-A92E-4382A19978FE}"/>
                </a:ext>
              </a:extLst>
            </p:cNvPr>
            <p:cNvSpPr/>
            <p:nvPr/>
          </p:nvSpPr>
          <p:spPr>
            <a:xfrm>
              <a:off x="9373155" y="4081333"/>
              <a:ext cx="1560480" cy="1345242"/>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a:extLst>
                <a:ext uri="{FF2B5EF4-FFF2-40B4-BE49-F238E27FC236}">
                  <a16:creationId xmlns:a16="http://schemas.microsoft.com/office/drawing/2014/main" id="{E133DD7C-04EF-EC43-8014-679363E61DCB}"/>
                </a:ext>
              </a:extLst>
            </p:cNvPr>
            <p:cNvSpPr/>
            <p:nvPr/>
          </p:nvSpPr>
          <p:spPr>
            <a:xfrm>
              <a:off x="10224803" y="5180730"/>
              <a:ext cx="971517" cy="837515"/>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a:extLst>
                <a:ext uri="{FF2B5EF4-FFF2-40B4-BE49-F238E27FC236}">
                  <a16:creationId xmlns:a16="http://schemas.microsoft.com/office/drawing/2014/main" id="{5A75D49D-53B8-BC4C-861A-49AAB9797BF5}"/>
                </a:ext>
              </a:extLst>
            </p:cNvPr>
            <p:cNvSpPr/>
            <p:nvPr/>
          </p:nvSpPr>
          <p:spPr>
            <a:xfrm>
              <a:off x="375920" y="4482121"/>
              <a:ext cx="1257789" cy="1084301"/>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8BF2E63-B1F6-BF4F-98DB-A5583FDE0A1E}"/>
              </a:ext>
            </a:extLst>
          </p:cNvPr>
          <p:cNvGrpSpPr/>
          <p:nvPr/>
        </p:nvGrpSpPr>
        <p:grpSpPr>
          <a:xfrm>
            <a:off x="309094" y="276896"/>
            <a:ext cx="1894424" cy="1633124"/>
            <a:chOff x="309094" y="276896"/>
            <a:chExt cx="1894424" cy="1633124"/>
          </a:xfrm>
        </p:grpSpPr>
        <p:sp>
          <p:nvSpPr>
            <p:cNvPr id="18" name="Hexagon 17">
              <a:extLst>
                <a:ext uri="{FF2B5EF4-FFF2-40B4-BE49-F238E27FC236}">
                  <a16:creationId xmlns:a16="http://schemas.microsoft.com/office/drawing/2014/main" id="{536435D3-D785-4D40-ACB8-4FDB7466A13F}"/>
                </a:ext>
              </a:extLst>
            </p:cNvPr>
            <p:cNvSpPr/>
            <p:nvPr/>
          </p:nvSpPr>
          <p:spPr>
            <a:xfrm>
              <a:off x="309094" y="276896"/>
              <a:ext cx="1894424" cy="1633124"/>
            </a:xfrm>
            <a:prstGeom prst="hexagon">
              <a:avLst/>
            </a:prstGeom>
            <a:solidFill>
              <a:srgbClr val="77BFEB"/>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ECCE999-B7DC-8C42-BAAB-F9DA722AF75F}"/>
                </a:ext>
              </a:extLst>
            </p:cNvPr>
            <p:cNvPicPr>
              <a:picLocks noChangeAspect="1"/>
            </p:cNvPicPr>
            <p:nvPr/>
          </p:nvPicPr>
          <p:blipFill>
            <a:blip r:embed="rId2"/>
            <a:stretch>
              <a:fillRect/>
            </a:stretch>
          </p:blipFill>
          <p:spPr>
            <a:xfrm>
              <a:off x="825331" y="597915"/>
              <a:ext cx="834102" cy="907699"/>
            </a:xfrm>
            <a:prstGeom prst="rect">
              <a:avLst/>
            </a:prstGeom>
          </p:spPr>
        </p:pic>
      </p:grpSp>
      <p:sp>
        <p:nvSpPr>
          <p:cNvPr id="6" name="TextBox 5">
            <a:extLst>
              <a:ext uri="{FF2B5EF4-FFF2-40B4-BE49-F238E27FC236}">
                <a16:creationId xmlns:a16="http://schemas.microsoft.com/office/drawing/2014/main" id="{F2BCB415-2306-FF46-AADA-6CCDFE348592}"/>
              </a:ext>
            </a:extLst>
          </p:cNvPr>
          <p:cNvSpPr txBox="1"/>
          <p:nvPr/>
        </p:nvSpPr>
        <p:spPr>
          <a:xfrm>
            <a:off x="2404647" y="392404"/>
            <a:ext cx="9451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77C0EB"/>
                </a:solidFill>
                <a:effectLst/>
                <a:uLnTx/>
                <a:uFillTx/>
                <a:latin typeface="Arial" panose="020B0604020202020204" pitchFamily="34" charset="0"/>
                <a:ea typeface="+mn-ea"/>
                <a:cs typeface="Arial" panose="020B0604020202020204" pitchFamily="34" charset="0"/>
              </a:rPr>
              <a:t>Financial</a:t>
            </a:r>
          </a:p>
        </p:txBody>
      </p:sp>
      <p:sp>
        <p:nvSpPr>
          <p:cNvPr id="16" name="Content Placeholder 2">
            <a:extLst>
              <a:ext uri="{FF2B5EF4-FFF2-40B4-BE49-F238E27FC236}">
                <a16:creationId xmlns:a16="http://schemas.microsoft.com/office/drawing/2014/main" id="{82F13186-C83A-FD4C-9B66-D8D1C20592AC}"/>
              </a:ext>
            </a:extLst>
          </p:cNvPr>
          <p:cNvSpPr txBox="1">
            <a:spLocks/>
          </p:cNvSpPr>
          <p:nvPr/>
        </p:nvSpPr>
        <p:spPr>
          <a:xfrm>
            <a:off x="2404647" y="1379373"/>
            <a:ext cx="9704002" cy="45763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77C0EB"/>
                </a:solidFill>
                <a:effectLst/>
                <a:uLnTx/>
                <a:uFillTx/>
                <a:latin typeface="Arial" panose="020B0604020202020204" pitchFamily="34" charset="0"/>
                <a:ea typeface="+mn-ea"/>
                <a:cs typeface="Arial" panose="020B0604020202020204" pitchFamily="34" charset="0"/>
              </a:rPr>
              <a:t>Goal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Ensure the Financial Security of the Cooperative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77C0EB"/>
                </a:solidFill>
                <a:effectLst/>
                <a:uLnTx/>
                <a:uFillTx/>
                <a:latin typeface="Arial" panose="020B0604020202020204" pitchFamily="34" charset="0"/>
                <a:ea typeface="+mn-ea"/>
                <a:cs typeface="Arial" panose="020B0604020202020204" pitchFamily="34" charset="0"/>
              </a:rPr>
              <a:t>Objectives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Conduct cost of service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Design and implement rates to include an electric vehicle rate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 comprehensive long-term financial plan and policy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Infrastructure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Equity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Conduct board financial training</a:t>
            </a:r>
          </a:p>
        </p:txBody>
      </p:sp>
    </p:spTree>
    <p:extLst>
      <p:ext uri="{BB962C8B-B14F-4D97-AF65-F5344CB8AC3E}">
        <p14:creationId xmlns:p14="http://schemas.microsoft.com/office/powerpoint/2010/main" val="307101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4</a:t>
            </a:fld>
            <a:endParaRPr lang="es-ES_tradnl" altLang="en-GB" dirty="0"/>
          </a:p>
        </p:txBody>
      </p:sp>
      <p:sp>
        <p:nvSpPr>
          <p:cNvPr id="8" name="Rectangle 2">
            <a:extLst>
              <a:ext uri="{FF2B5EF4-FFF2-40B4-BE49-F238E27FC236}">
                <a16:creationId xmlns:a16="http://schemas.microsoft.com/office/drawing/2014/main" id="{D32AAD53-6193-3E77-F618-1800137CFBFD}"/>
              </a:ext>
            </a:extLst>
          </p:cNvPr>
          <p:cNvSpPr txBox="1">
            <a:spLocks noChangeArrowheads="1"/>
          </p:cNvSpPr>
          <p:nvPr/>
        </p:nvSpPr>
        <p:spPr bwMode="auto">
          <a:xfrm>
            <a:off x="1627030" y="163959"/>
            <a:ext cx="9232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ctr" anchorCtr="0" compatLnSpc="1">
            <a:prstTxWarp prst="textNoShape">
              <a:avLst/>
            </a:prstTxWarp>
          </a:bodyPr>
          <a:lstStyle>
            <a:lvl1pPr algn="l" rtl="0" eaLnBrk="0" fontAlgn="base" hangingPunct="0">
              <a:lnSpc>
                <a:spcPct val="80000"/>
              </a:lnSpc>
              <a:spcBef>
                <a:spcPct val="0"/>
              </a:spcBef>
              <a:spcAft>
                <a:spcPct val="0"/>
              </a:spcAft>
              <a:defRPr sz="2600">
                <a:solidFill>
                  <a:srgbClr val="447D1B"/>
                </a:solidFill>
                <a:latin typeface="Arial" charset="0"/>
                <a:ea typeface="+mj-ea"/>
                <a:cs typeface="+mj-cs"/>
              </a:defRPr>
            </a:lvl1pPr>
            <a:lvl2pPr algn="l" rtl="0" eaLnBrk="0" fontAlgn="base" hangingPunct="0">
              <a:lnSpc>
                <a:spcPct val="80000"/>
              </a:lnSpc>
              <a:spcBef>
                <a:spcPct val="0"/>
              </a:spcBef>
              <a:spcAft>
                <a:spcPct val="0"/>
              </a:spcAft>
              <a:defRPr sz="2600">
                <a:solidFill>
                  <a:srgbClr val="447D1B"/>
                </a:solidFill>
                <a:latin typeface="Arial" charset="0"/>
              </a:defRPr>
            </a:lvl2pPr>
            <a:lvl3pPr algn="l" rtl="0" eaLnBrk="0" fontAlgn="base" hangingPunct="0">
              <a:lnSpc>
                <a:spcPct val="80000"/>
              </a:lnSpc>
              <a:spcBef>
                <a:spcPct val="0"/>
              </a:spcBef>
              <a:spcAft>
                <a:spcPct val="0"/>
              </a:spcAft>
              <a:defRPr sz="2600">
                <a:solidFill>
                  <a:srgbClr val="447D1B"/>
                </a:solidFill>
                <a:latin typeface="Arial" charset="0"/>
              </a:defRPr>
            </a:lvl3pPr>
            <a:lvl4pPr algn="l" rtl="0" eaLnBrk="0" fontAlgn="base" hangingPunct="0">
              <a:lnSpc>
                <a:spcPct val="80000"/>
              </a:lnSpc>
              <a:spcBef>
                <a:spcPct val="0"/>
              </a:spcBef>
              <a:spcAft>
                <a:spcPct val="0"/>
              </a:spcAft>
              <a:defRPr sz="2600">
                <a:solidFill>
                  <a:srgbClr val="447D1B"/>
                </a:solidFill>
                <a:latin typeface="Arial" charset="0"/>
              </a:defRPr>
            </a:lvl4pPr>
            <a:lvl5pPr algn="l" rtl="0" eaLnBrk="0" fontAlgn="base" hangingPunct="0">
              <a:lnSpc>
                <a:spcPct val="80000"/>
              </a:lnSpc>
              <a:spcBef>
                <a:spcPct val="0"/>
              </a:spcBef>
              <a:spcAft>
                <a:spcPct val="0"/>
              </a:spcAft>
              <a:defRPr sz="2600">
                <a:solidFill>
                  <a:srgbClr val="447D1B"/>
                </a:solidFill>
                <a:latin typeface="Arial" charset="0"/>
              </a:defRPr>
            </a:lvl5pPr>
            <a:lvl6pPr marL="457200" algn="l" rtl="0" eaLnBrk="0" fontAlgn="base" hangingPunct="0">
              <a:lnSpc>
                <a:spcPct val="80000"/>
              </a:lnSpc>
              <a:spcBef>
                <a:spcPct val="0"/>
              </a:spcBef>
              <a:spcAft>
                <a:spcPct val="0"/>
              </a:spcAft>
              <a:defRPr sz="2600">
                <a:solidFill>
                  <a:srgbClr val="447D1B"/>
                </a:solidFill>
                <a:latin typeface="Arial Black" pitchFamily="34" charset="0"/>
              </a:defRPr>
            </a:lvl6pPr>
            <a:lvl7pPr marL="914400" algn="l" rtl="0" eaLnBrk="0" fontAlgn="base" hangingPunct="0">
              <a:lnSpc>
                <a:spcPct val="80000"/>
              </a:lnSpc>
              <a:spcBef>
                <a:spcPct val="0"/>
              </a:spcBef>
              <a:spcAft>
                <a:spcPct val="0"/>
              </a:spcAft>
              <a:defRPr sz="2600">
                <a:solidFill>
                  <a:srgbClr val="447D1B"/>
                </a:solidFill>
                <a:latin typeface="Arial Black" pitchFamily="34" charset="0"/>
              </a:defRPr>
            </a:lvl7pPr>
            <a:lvl8pPr marL="1371600" algn="l" rtl="0" eaLnBrk="0" fontAlgn="base" hangingPunct="0">
              <a:lnSpc>
                <a:spcPct val="80000"/>
              </a:lnSpc>
              <a:spcBef>
                <a:spcPct val="0"/>
              </a:spcBef>
              <a:spcAft>
                <a:spcPct val="0"/>
              </a:spcAft>
              <a:defRPr sz="2600">
                <a:solidFill>
                  <a:srgbClr val="447D1B"/>
                </a:solidFill>
                <a:latin typeface="Arial Black" pitchFamily="34" charset="0"/>
              </a:defRPr>
            </a:lvl8pPr>
            <a:lvl9pPr marL="1828800" algn="l" rtl="0" eaLnBrk="0" fontAlgn="base" hangingPunct="0">
              <a:lnSpc>
                <a:spcPct val="80000"/>
              </a:lnSpc>
              <a:spcBef>
                <a:spcPct val="0"/>
              </a:spcBef>
              <a:spcAft>
                <a:spcPct val="0"/>
              </a:spcAft>
              <a:defRPr sz="2600">
                <a:solidFill>
                  <a:srgbClr val="447D1B"/>
                </a:solidFill>
                <a:latin typeface="Arial Black" pitchFamily="34" charset="0"/>
              </a:defRPr>
            </a:lvl9pPr>
          </a:lstStyle>
          <a:p>
            <a:pPr algn="ctr"/>
            <a:r>
              <a:rPr lang="en-US" altLang="en-US" b="1" u="sng" kern="0" dirty="0">
                <a:latin typeface="Arial" panose="020B0604020202020204" pitchFamily="34" charset="0"/>
              </a:rPr>
              <a:t>Official Notice and Proof of Mailing/Publishing</a:t>
            </a:r>
          </a:p>
        </p:txBody>
      </p:sp>
      <p:pic>
        <p:nvPicPr>
          <p:cNvPr id="6" name="Picture 5">
            <a:extLst>
              <a:ext uri="{FF2B5EF4-FFF2-40B4-BE49-F238E27FC236}">
                <a16:creationId xmlns:a16="http://schemas.microsoft.com/office/drawing/2014/main" id="{C70AC770-253A-D5BD-3FAF-8A50E18B5719}"/>
              </a:ext>
            </a:extLst>
          </p:cNvPr>
          <p:cNvPicPr>
            <a:picLocks noChangeAspect="1"/>
          </p:cNvPicPr>
          <p:nvPr/>
        </p:nvPicPr>
        <p:blipFill>
          <a:blip r:embed="rId3"/>
          <a:stretch>
            <a:fillRect/>
          </a:stretch>
        </p:blipFill>
        <p:spPr>
          <a:xfrm>
            <a:off x="590909" y="1426294"/>
            <a:ext cx="6081155" cy="4005412"/>
          </a:xfrm>
          <a:prstGeom prst="rect">
            <a:avLst/>
          </a:prstGeom>
        </p:spPr>
      </p:pic>
      <p:pic>
        <p:nvPicPr>
          <p:cNvPr id="10" name="Picture 9">
            <a:extLst>
              <a:ext uri="{FF2B5EF4-FFF2-40B4-BE49-F238E27FC236}">
                <a16:creationId xmlns:a16="http://schemas.microsoft.com/office/drawing/2014/main" id="{2CC16532-9873-D13F-0733-C2218F3393C8}"/>
              </a:ext>
            </a:extLst>
          </p:cNvPr>
          <p:cNvPicPr>
            <a:picLocks noChangeAspect="1"/>
          </p:cNvPicPr>
          <p:nvPr/>
        </p:nvPicPr>
        <p:blipFill>
          <a:blip r:embed="rId4"/>
          <a:stretch>
            <a:fillRect/>
          </a:stretch>
        </p:blipFill>
        <p:spPr>
          <a:xfrm>
            <a:off x="6973933" y="849759"/>
            <a:ext cx="4608512" cy="5728186"/>
          </a:xfrm>
          <a:prstGeom prst="rect">
            <a:avLst/>
          </a:prstGeom>
        </p:spPr>
      </p:pic>
    </p:spTree>
    <p:extLst>
      <p:ext uri="{BB962C8B-B14F-4D97-AF65-F5344CB8AC3E}">
        <p14:creationId xmlns:p14="http://schemas.microsoft.com/office/powerpoint/2010/main" val="781965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6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52231E-120D-944B-A37B-C45EF8FCAE57}"/>
              </a:ext>
            </a:extLst>
          </p:cNvPr>
          <p:cNvSpPr/>
          <p:nvPr/>
        </p:nvSpPr>
        <p:spPr>
          <a:xfrm rot="10800000">
            <a:off x="0" y="534"/>
            <a:ext cx="12192000" cy="6858000"/>
          </a:xfrm>
          <a:prstGeom prst="rect">
            <a:avLst/>
          </a:prstGeom>
          <a:gradFill>
            <a:gsLst>
              <a:gs pos="75000">
                <a:srgbClr val="005289">
                  <a:alpha val="2000"/>
                </a:srgbClr>
              </a:gs>
              <a:gs pos="0">
                <a:srgbClr val="77BFEB"/>
              </a:gs>
            </a:gsLst>
            <a:lin ang="36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19">
            <a:extLst>
              <a:ext uri="{FF2B5EF4-FFF2-40B4-BE49-F238E27FC236}">
                <a16:creationId xmlns:a16="http://schemas.microsoft.com/office/drawing/2014/main" id="{65DD9252-0780-C843-89C0-965C68D1E1CC}"/>
              </a:ext>
            </a:extLst>
          </p:cNvPr>
          <p:cNvSpPr/>
          <p:nvPr/>
        </p:nvSpPr>
        <p:spPr>
          <a:xfrm>
            <a:off x="624202" y="277907"/>
            <a:ext cx="7643928" cy="6589592"/>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20">
            <a:extLst>
              <a:ext uri="{FF2B5EF4-FFF2-40B4-BE49-F238E27FC236}">
                <a16:creationId xmlns:a16="http://schemas.microsoft.com/office/drawing/2014/main" id="{3DD9409F-1C11-4348-A075-CA1A39501D97}"/>
              </a:ext>
            </a:extLst>
          </p:cNvPr>
          <p:cNvSpPr/>
          <p:nvPr/>
        </p:nvSpPr>
        <p:spPr>
          <a:xfrm>
            <a:off x="6782953" y="5321774"/>
            <a:ext cx="1491469" cy="1285749"/>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xagon 21">
            <a:extLst>
              <a:ext uri="{FF2B5EF4-FFF2-40B4-BE49-F238E27FC236}">
                <a16:creationId xmlns:a16="http://schemas.microsoft.com/office/drawing/2014/main" id="{51934A5F-77CE-9B47-BA7F-2DFE40CF2561}"/>
              </a:ext>
            </a:extLst>
          </p:cNvPr>
          <p:cNvSpPr/>
          <p:nvPr/>
        </p:nvSpPr>
        <p:spPr>
          <a:xfrm>
            <a:off x="8647015" y="2289313"/>
            <a:ext cx="1491469" cy="1285749"/>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092A1EB9-43C8-2D40-8119-9826A115C1CB}"/>
              </a:ext>
            </a:extLst>
          </p:cNvPr>
          <p:cNvSpPr/>
          <p:nvPr/>
        </p:nvSpPr>
        <p:spPr>
          <a:xfrm>
            <a:off x="7930436" y="794598"/>
            <a:ext cx="971517" cy="837515"/>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00A15A02-8B2D-F043-99A7-F6C7FC8FF83D}"/>
              </a:ext>
            </a:extLst>
          </p:cNvPr>
          <p:cNvSpPr/>
          <p:nvPr/>
        </p:nvSpPr>
        <p:spPr>
          <a:xfrm>
            <a:off x="10305486" y="3782235"/>
            <a:ext cx="603964" cy="520659"/>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721A01AF-8A1F-EB40-A6D1-D026A6909DFA}"/>
              </a:ext>
            </a:extLst>
          </p:cNvPr>
          <p:cNvSpPr/>
          <p:nvPr/>
        </p:nvSpPr>
        <p:spPr>
          <a:xfrm>
            <a:off x="11059119" y="256715"/>
            <a:ext cx="603964" cy="520659"/>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29640B10-344C-7A43-95DD-3199B71C31E1}"/>
              </a:ext>
            </a:extLst>
          </p:cNvPr>
          <p:cNvSpPr/>
          <p:nvPr/>
        </p:nvSpPr>
        <p:spPr>
          <a:xfrm>
            <a:off x="10046106" y="564778"/>
            <a:ext cx="1560480" cy="1345242"/>
          </a:xfrm>
          <a:prstGeom prst="hexagon">
            <a:avLst/>
          </a:prstGeom>
          <a:solidFill>
            <a:srgbClr val="005289">
              <a:alpha val="6667"/>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BB604979-FC18-F54F-A0A6-BD131602FA0C}"/>
              </a:ext>
            </a:extLst>
          </p:cNvPr>
          <p:cNvSpPr/>
          <p:nvPr/>
        </p:nvSpPr>
        <p:spPr>
          <a:xfrm>
            <a:off x="9373155" y="4081333"/>
            <a:ext cx="1560480" cy="1345242"/>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9AFE7038-9A04-654B-92A2-6235AD83AB2D}"/>
              </a:ext>
            </a:extLst>
          </p:cNvPr>
          <p:cNvSpPr/>
          <p:nvPr/>
        </p:nvSpPr>
        <p:spPr>
          <a:xfrm>
            <a:off x="10224803" y="5180730"/>
            <a:ext cx="971517" cy="837515"/>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B36835D2-440A-3040-9A93-1C742D028226}"/>
              </a:ext>
            </a:extLst>
          </p:cNvPr>
          <p:cNvSpPr/>
          <p:nvPr/>
        </p:nvSpPr>
        <p:spPr>
          <a:xfrm>
            <a:off x="375920" y="4482121"/>
            <a:ext cx="1257789" cy="1084301"/>
          </a:xfrm>
          <a:prstGeom prst="hexagon">
            <a:avLst/>
          </a:prstGeom>
          <a:solidFill>
            <a:srgbClr val="005289">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F7A1BD8-2869-F146-8E8F-A27E2CE5A259}"/>
              </a:ext>
            </a:extLst>
          </p:cNvPr>
          <p:cNvGrpSpPr/>
          <p:nvPr/>
        </p:nvGrpSpPr>
        <p:grpSpPr>
          <a:xfrm>
            <a:off x="310438" y="262588"/>
            <a:ext cx="1894424" cy="1633124"/>
            <a:chOff x="310438" y="262588"/>
            <a:chExt cx="1894424" cy="1633124"/>
          </a:xfrm>
        </p:grpSpPr>
        <p:sp>
          <p:nvSpPr>
            <p:cNvPr id="4" name="Hexagon 3">
              <a:extLst>
                <a:ext uri="{FF2B5EF4-FFF2-40B4-BE49-F238E27FC236}">
                  <a16:creationId xmlns:a16="http://schemas.microsoft.com/office/drawing/2014/main" id="{A943CA3B-08E3-0E48-BBAE-6CE87960A2B9}"/>
                </a:ext>
              </a:extLst>
            </p:cNvPr>
            <p:cNvSpPr/>
            <p:nvPr/>
          </p:nvSpPr>
          <p:spPr>
            <a:xfrm>
              <a:off x="310438" y="262588"/>
              <a:ext cx="1894424" cy="1633124"/>
            </a:xfrm>
            <a:prstGeom prst="hexagon">
              <a:avLst/>
            </a:prstGeom>
            <a:solidFill>
              <a:srgbClr val="005289"/>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ED05625-A0E8-974D-806F-BCE6753CA818}"/>
                </a:ext>
              </a:extLst>
            </p:cNvPr>
            <p:cNvPicPr>
              <a:picLocks noChangeAspect="1"/>
            </p:cNvPicPr>
            <p:nvPr/>
          </p:nvPicPr>
          <p:blipFill>
            <a:blip r:embed="rId2"/>
            <a:stretch>
              <a:fillRect/>
            </a:stretch>
          </p:blipFill>
          <p:spPr>
            <a:xfrm>
              <a:off x="630946" y="592533"/>
              <a:ext cx="1253896" cy="1038942"/>
            </a:xfrm>
            <a:prstGeom prst="rect">
              <a:avLst/>
            </a:prstGeom>
          </p:spPr>
        </p:pic>
      </p:grpSp>
      <p:sp>
        <p:nvSpPr>
          <p:cNvPr id="6" name="TextBox 5">
            <a:extLst>
              <a:ext uri="{FF2B5EF4-FFF2-40B4-BE49-F238E27FC236}">
                <a16:creationId xmlns:a16="http://schemas.microsoft.com/office/drawing/2014/main" id="{F2BCB415-2306-FF46-AADA-6CCDFE348592}"/>
              </a:ext>
            </a:extLst>
          </p:cNvPr>
          <p:cNvSpPr txBox="1"/>
          <p:nvPr/>
        </p:nvSpPr>
        <p:spPr>
          <a:xfrm>
            <a:off x="2354307" y="390443"/>
            <a:ext cx="9451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5289"/>
                </a:solidFill>
                <a:effectLst/>
                <a:uLnTx/>
                <a:uFillTx/>
                <a:latin typeface="Arial" panose="020B0604020202020204" pitchFamily="34" charset="0"/>
                <a:ea typeface="+mn-ea"/>
                <a:cs typeface="Arial" panose="020B0604020202020204" pitchFamily="34" charset="0"/>
              </a:rPr>
              <a:t>Member Engagement</a:t>
            </a:r>
          </a:p>
        </p:txBody>
      </p:sp>
      <p:sp>
        <p:nvSpPr>
          <p:cNvPr id="16" name="Content Placeholder 2">
            <a:extLst>
              <a:ext uri="{FF2B5EF4-FFF2-40B4-BE49-F238E27FC236}">
                <a16:creationId xmlns:a16="http://schemas.microsoft.com/office/drawing/2014/main" id="{82F13186-C83A-FD4C-9B66-D8D1C20592AC}"/>
              </a:ext>
            </a:extLst>
          </p:cNvPr>
          <p:cNvSpPr txBox="1">
            <a:spLocks/>
          </p:cNvSpPr>
          <p:nvPr/>
        </p:nvSpPr>
        <p:spPr>
          <a:xfrm>
            <a:off x="2354307" y="1388278"/>
            <a:ext cx="9374991" cy="45763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5289"/>
                </a:solidFill>
                <a:effectLst/>
                <a:uLnTx/>
                <a:uFillTx/>
                <a:latin typeface="Arial" panose="020B0604020202020204" pitchFamily="34" charset="0"/>
                <a:ea typeface="+mn-ea"/>
                <a:cs typeface="Arial" panose="020B0604020202020204" pitchFamily="34" charset="0"/>
              </a:rPr>
              <a:t>Goal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Enhance Member Communication and Relationships</a:t>
            </a:r>
            <a:endParaRPr kumimoji="0" lang="en-US" sz="2800" b="1" i="0" u="none" strike="noStrike" kern="1200" cap="none" spc="0" normalizeH="0" baseline="0" noProof="0" dirty="0">
              <a:ln>
                <a:noFill/>
              </a:ln>
              <a:solidFill>
                <a:srgbClr val="00528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5289"/>
                </a:solidFill>
                <a:effectLst/>
                <a:uLnTx/>
                <a:uFillTx/>
                <a:latin typeface="Arial" panose="020B0604020202020204" pitchFamily="34" charset="0"/>
                <a:ea typeface="+mn-ea"/>
                <a:cs typeface="Arial" panose="020B0604020202020204" pitchFamily="34" charset="0"/>
              </a:rPr>
              <a:t>Objectives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 comprehensive communication plan and strategy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Analyze electric vehicle program options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1662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C52231E-120D-944B-A37B-C45EF8FCAE57}"/>
              </a:ext>
            </a:extLst>
          </p:cNvPr>
          <p:cNvSpPr/>
          <p:nvPr/>
        </p:nvSpPr>
        <p:spPr>
          <a:xfrm rot="10800000">
            <a:off x="0" y="534"/>
            <a:ext cx="12192000" cy="6858000"/>
          </a:xfrm>
          <a:prstGeom prst="rect">
            <a:avLst/>
          </a:prstGeom>
          <a:gradFill>
            <a:gsLst>
              <a:gs pos="75000">
                <a:srgbClr val="005289">
                  <a:alpha val="2000"/>
                </a:srgbClr>
              </a:gs>
              <a:gs pos="0">
                <a:srgbClr val="77BFEB"/>
              </a:gs>
            </a:gsLst>
            <a:lin ang="36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F38C0B6-47FC-5E48-B4BD-53B2F3120E9F}"/>
              </a:ext>
            </a:extLst>
          </p:cNvPr>
          <p:cNvGrpSpPr/>
          <p:nvPr/>
        </p:nvGrpSpPr>
        <p:grpSpPr>
          <a:xfrm>
            <a:off x="375920" y="256715"/>
            <a:ext cx="11287163" cy="6610784"/>
            <a:chOff x="375920" y="256715"/>
            <a:chExt cx="11287163" cy="6610784"/>
          </a:xfrm>
        </p:grpSpPr>
        <p:sp>
          <p:nvSpPr>
            <p:cNvPr id="26" name="Hexagon 25">
              <a:extLst>
                <a:ext uri="{FF2B5EF4-FFF2-40B4-BE49-F238E27FC236}">
                  <a16:creationId xmlns:a16="http://schemas.microsoft.com/office/drawing/2014/main" id="{06DC0D34-9083-934A-AE63-456DBA19A882}"/>
                </a:ext>
              </a:extLst>
            </p:cNvPr>
            <p:cNvSpPr/>
            <p:nvPr/>
          </p:nvSpPr>
          <p:spPr>
            <a:xfrm>
              <a:off x="624202" y="277907"/>
              <a:ext cx="7643928" cy="6589592"/>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8F2A23E4-44CA-F34A-8AE0-B0704BB083AE}"/>
                </a:ext>
              </a:extLst>
            </p:cNvPr>
            <p:cNvSpPr/>
            <p:nvPr/>
          </p:nvSpPr>
          <p:spPr>
            <a:xfrm>
              <a:off x="6782953" y="5321774"/>
              <a:ext cx="1491469" cy="128574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C8AADB97-CC7F-0440-AA44-D8C461720B20}"/>
                </a:ext>
              </a:extLst>
            </p:cNvPr>
            <p:cNvSpPr/>
            <p:nvPr/>
          </p:nvSpPr>
          <p:spPr>
            <a:xfrm>
              <a:off x="8647015" y="2289313"/>
              <a:ext cx="1491469" cy="128574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5B6AFCEB-4AEF-C242-B360-D53DA1303609}"/>
                </a:ext>
              </a:extLst>
            </p:cNvPr>
            <p:cNvSpPr/>
            <p:nvPr/>
          </p:nvSpPr>
          <p:spPr>
            <a:xfrm>
              <a:off x="7930436" y="794598"/>
              <a:ext cx="971517" cy="837515"/>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4E2F3C1C-8753-7E43-9F5C-CB5062CD2F69}"/>
                </a:ext>
              </a:extLst>
            </p:cNvPr>
            <p:cNvSpPr/>
            <p:nvPr/>
          </p:nvSpPr>
          <p:spPr>
            <a:xfrm>
              <a:off x="10305486" y="3782235"/>
              <a:ext cx="603964" cy="52065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81E1E3D5-0D7E-B84C-94C5-97E1ACB2D965}"/>
                </a:ext>
              </a:extLst>
            </p:cNvPr>
            <p:cNvSpPr/>
            <p:nvPr/>
          </p:nvSpPr>
          <p:spPr>
            <a:xfrm>
              <a:off x="11059119" y="256715"/>
              <a:ext cx="603964" cy="520659"/>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exagon 31">
              <a:extLst>
                <a:ext uri="{FF2B5EF4-FFF2-40B4-BE49-F238E27FC236}">
                  <a16:creationId xmlns:a16="http://schemas.microsoft.com/office/drawing/2014/main" id="{D964DF0D-8E05-1E40-B4A3-200E9A671CC2}"/>
                </a:ext>
              </a:extLst>
            </p:cNvPr>
            <p:cNvSpPr/>
            <p:nvPr/>
          </p:nvSpPr>
          <p:spPr>
            <a:xfrm>
              <a:off x="10046106" y="564778"/>
              <a:ext cx="1560480" cy="1345242"/>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exagon 32">
              <a:extLst>
                <a:ext uri="{FF2B5EF4-FFF2-40B4-BE49-F238E27FC236}">
                  <a16:creationId xmlns:a16="http://schemas.microsoft.com/office/drawing/2014/main" id="{59424A71-C295-A64B-91AE-7470A0B7CCC4}"/>
                </a:ext>
              </a:extLst>
            </p:cNvPr>
            <p:cNvSpPr/>
            <p:nvPr/>
          </p:nvSpPr>
          <p:spPr>
            <a:xfrm>
              <a:off x="9373155" y="4081333"/>
              <a:ext cx="1560480" cy="1345242"/>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exagon 33">
              <a:extLst>
                <a:ext uri="{FF2B5EF4-FFF2-40B4-BE49-F238E27FC236}">
                  <a16:creationId xmlns:a16="http://schemas.microsoft.com/office/drawing/2014/main" id="{25942AED-928A-2049-BE35-386DE6C4E74F}"/>
                </a:ext>
              </a:extLst>
            </p:cNvPr>
            <p:cNvSpPr/>
            <p:nvPr/>
          </p:nvSpPr>
          <p:spPr>
            <a:xfrm>
              <a:off x="10224803" y="5180730"/>
              <a:ext cx="971517" cy="837515"/>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exagon 34">
              <a:extLst>
                <a:ext uri="{FF2B5EF4-FFF2-40B4-BE49-F238E27FC236}">
                  <a16:creationId xmlns:a16="http://schemas.microsoft.com/office/drawing/2014/main" id="{DE967656-E3C4-1A44-A83F-3CD82AA9F12A}"/>
                </a:ext>
              </a:extLst>
            </p:cNvPr>
            <p:cNvSpPr/>
            <p:nvPr/>
          </p:nvSpPr>
          <p:spPr>
            <a:xfrm>
              <a:off x="375920" y="4482121"/>
              <a:ext cx="1257789" cy="1084301"/>
            </a:xfrm>
            <a:prstGeom prst="hexagon">
              <a:avLst/>
            </a:prstGeom>
            <a:solidFill>
              <a:srgbClr val="00B0F0">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F2BCB415-2306-FF46-AADA-6CCDFE348592}"/>
              </a:ext>
            </a:extLst>
          </p:cNvPr>
          <p:cNvSpPr txBox="1"/>
          <p:nvPr/>
        </p:nvSpPr>
        <p:spPr>
          <a:xfrm>
            <a:off x="2392677" y="474994"/>
            <a:ext cx="9451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77C0EB"/>
                </a:solidFill>
                <a:effectLst/>
                <a:uLnTx/>
                <a:uFillTx/>
                <a:latin typeface="Arial" panose="020B0604020202020204" pitchFamily="34" charset="0"/>
                <a:ea typeface="+mn-ea"/>
                <a:cs typeface="Arial" panose="020B0604020202020204" pitchFamily="34" charset="0"/>
              </a:rPr>
              <a:t>Operations Reliability</a:t>
            </a:r>
          </a:p>
        </p:txBody>
      </p:sp>
      <p:sp>
        <p:nvSpPr>
          <p:cNvPr id="16" name="Content Placeholder 2">
            <a:extLst>
              <a:ext uri="{FF2B5EF4-FFF2-40B4-BE49-F238E27FC236}">
                <a16:creationId xmlns:a16="http://schemas.microsoft.com/office/drawing/2014/main" id="{82F13186-C83A-FD4C-9B66-D8D1C20592AC}"/>
              </a:ext>
            </a:extLst>
          </p:cNvPr>
          <p:cNvSpPr txBox="1">
            <a:spLocks/>
          </p:cNvSpPr>
          <p:nvPr/>
        </p:nvSpPr>
        <p:spPr>
          <a:xfrm>
            <a:off x="2392677" y="1278048"/>
            <a:ext cx="9374991" cy="45763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77C0EB"/>
                </a:solidFill>
                <a:effectLst/>
                <a:uLnTx/>
                <a:uFillTx/>
                <a:latin typeface="Arial" panose="020B0604020202020204" pitchFamily="34" charset="0"/>
                <a:ea typeface="+mn-ea"/>
                <a:cs typeface="Arial" panose="020B0604020202020204" pitchFamily="34" charset="0"/>
              </a:rPr>
              <a:t>Goal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Enhance Operational Excellence and Reliability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77C0EB"/>
                </a:solidFill>
                <a:effectLst/>
                <a:uLnTx/>
                <a:uFillTx/>
                <a:latin typeface="Arial" panose="020B0604020202020204" pitchFamily="34" charset="0"/>
                <a:ea typeface="+mn-ea"/>
                <a:cs typeface="Arial" panose="020B0604020202020204" pitchFamily="34" charset="0"/>
              </a:rPr>
              <a:t>Objectives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 long term capital investment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Consider line loss evaluation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System improvement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Analyze tie line opportunities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Conduct cyber security analysis and evaluate training options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35F9E77D-F016-3944-A7A3-5BF222749D82}"/>
              </a:ext>
            </a:extLst>
          </p:cNvPr>
          <p:cNvGrpSpPr/>
          <p:nvPr/>
        </p:nvGrpSpPr>
        <p:grpSpPr>
          <a:xfrm>
            <a:off x="309094" y="265175"/>
            <a:ext cx="1894424" cy="1633124"/>
            <a:chOff x="309094" y="265175"/>
            <a:chExt cx="1894424" cy="1633124"/>
          </a:xfrm>
        </p:grpSpPr>
        <p:sp>
          <p:nvSpPr>
            <p:cNvPr id="18" name="Hexagon 17">
              <a:extLst>
                <a:ext uri="{FF2B5EF4-FFF2-40B4-BE49-F238E27FC236}">
                  <a16:creationId xmlns:a16="http://schemas.microsoft.com/office/drawing/2014/main" id="{536435D3-D785-4D40-ACB8-4FDB7466A13F}"/>
                </a:ext>
              </a:extLst>
            </p:cNvPr>
            <p:cNvSpPr/>
            <p:nvPr/>
          </p:nvSpPr>
          <p:spPr>
            <a:xfrm>
              <a:off x="309094" y="265175"/>
              <a:ext cx="1894424" cy="1633124"/>
            </a:xfrm>
            <a:prstGeom prst="hexagon">
              <a:avLst/>
            </a:prstGeom>
            <a:solidFill>
              <a:srgbClr val="77BFEB"/>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362">
              <a:extLst>
                <a:ext uri="{FF2B5EF4-FFF2-40B4-BE49-F238E27FC236}">
                  <a16:creationId xmlns:a16="http://schemas.microsoft.com/office/drawing/2014/main" id="{6F8A0A04-F233-DA48-A071-1AA74AD7C5BC}"/>
                </a:ext>
              </a:extLst>
            </p:cNvPr>
            <p:cNvGrpSpPr>
              <a:grpSpLocks noChangeAspect="1"/>
            </p:cNvGrpSpPr>
            <p:nvPr/>
          </p:nvGrpSpPr>
          <p:grpSpPr bwMode="auto">
            <a:xfrm>
              <a:off x="813361" y="676962"/>
              <a:ext cx="904270" cy="838744"/>
              <a:chOff x="3907" y="1313"/>
              <a:chExt cx="483" cy="448"/>
            </a:xfrm>
            <a:solidFill>
              <a:schemeClr val="bg1"/>
            </a:solidFill>
          </p:grpSpPr>
          <p:sp>
            <p:nvSpPr>
              <p:cNvPr id="20" name="Freeform 364">
                <a:extLst>
                  <a:ext uri="{FF2B5EF4-FFF2-40B4-BE49-F238E27FC236}">
                    <a16:creationId xmlns:a16="http://schemas.microsoft.com/office/drawing/2014/main" id="{80B5E1DA-AB56-8E46-A4D2-0E825EC201AC}"/>
                  </a:ext>
                </a:extLst>
              </p:cNvPr>
              <p:cNvSpPr>
                <a:spLocks/>
              </p:cNvSpPr>
              <p:nvPr/>
            </p:nvSpPr>
            <p:spPr bwMode="auto">
              <a:xfrm>
                <a:off x="3907" y="1313"/>
                <a:ext cx="456" cy="448"/>
              </a:xfrm>
              <a:custGeom>
                <a:avLst/>
                <a:gdLst>
                  <a:gd name="T0" fmla="*/ 287 w 3193"/>
                  <a:gd name="T1" fmla="*/ 0 h 3137"/>
                  <a:gd name="T2" fmla="*/ 1044 w 3193"/>
                  <a:gd name="T3" fmla="*/ 539 h 3137"/>
                  <a:gd name="T4" fmla="*/ 951 w 3193"/>
                  <a:gd name="T5" fmla="*/ 630 h 3137"/>
                  <a:gd name="T6" fmla="*/ 1796 w 3193"/>
                  <a:gd name="T7" fmla="*/ 1457 h 3137"/>
                  <a:gd name="T8" fmla="*/ 1917 w 3193"/>
                  <a:gd name="T9" fmla="*/ 1335 h 3137"/>
                  <a:gd name="T10" fmla="*/ 3193 w 3193"/>
                  <a:gd name="T11" fmla="*/ 2584 h 3137"/>
                  <a:gd name="T12" fmla="*/ 2626 w 3193"/>
                  <a:gd name="T13" fmla="*/ 3137 h 3137"/>
                  <a:gd name="T14" fmla="*/ 1350 w 3193"/>
                  <a:gd name="T15" fmla="*/ 1887 h 3137"/>
                  <a:gd name="T16" fmla="*/ 1486 w 3193"/>
                  <a:gd name="T17" fmla="*/ 1760 h 3137"/>
                  <a:gd name="T18" fmla="*/ 642 w 3193"/>
                  <a:gd name="T19" fmla="*/ 933 h 3137"/>
                  <a:gd name="T20" fmla="*/ 550 w 3193"/>
                  <a:gd name="T21" fmla="*/ 1024 h 3137"/>
                  <a:gd name="T22" fmla="*/ 0 w 3193"/>
                  <a:gd name="T23" fmla="*/ 283 h 3137"/>
                  <a:gd name="T24" fmla="*/ 287 w 3193"/>
                  <a:gd name="T25" fmla="*/ 0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3" h="3137">
                    <a:moveTo>
                      <a:pt x="287" y="0"/>
                    </a:moveTo>
                    <a:lnTo>
                      <a:pt x="1044" y="539"/>
                    </a:lnTo>
                    <a:lnTo>
                      <a:pt x="951" y="630"/>
                    </a:lnTo>
                    <a:lnTo>
                      <a:pt x="1796" y="1457"/>
                    </a:lnTo>
                    <a:lnTo>
                      <a:pt x="1917" y="1335"/>
                    </a:lnTo>
                    <a:lnTo>
                      <a:pt x="3193" y="2584"/>
                    </a:lnTo>
                    <a:lnTo>
                      <a:pt x="2626" y="3137"/>
                    </a:lnTo>
                    <a:lnTo>
                      <a:pt x="1350" y="1887"/>
                    </a:lnTo>
                    <a:lnTo>
                      <a:pt x="1486" y="1760"/>
                    </a:lnTo>
                    <a:lnTo>
                      <a:pt x="642" y="933"/>
                    </a:lnTo>
                    <a:lnTo>
                      <a:pt x="550" y="1024"/>
                    </a:lnTo>
                    <a:lnTo>
                      <a:pt x="0" y="283"/>
                    </a:lnTo>
                    <a:lnTo>
                      <a:pt x="2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365">
                <a:extLst>
                  <a:ext uri="{FF2B5EF4-FFF2-40B4-BE49-F238E27FC236}">
                    <a16:creationId xmlns:a16="http://schemas.microsoft.com/office/drawing/2014/main" id="{CD07B3D0-0D35-D644-9FA0-6D0E81A9D1F7}"/>
                  </a:ext>
                </a:extLst>
              </p:cNvPr>
              <p:cNvSpPr>
                <a:spLocks/>
              </p:cNvSpPr>
              <p:nvPr/>
            </p:nvSpPr>
            <p:spPr bwMode="auto">
              <a:xfrm>
                <a:off x="4144" y="1313"/>
                <a:ext cx="246" cy="222"/>
              </a:xfrm>
              <a:custGeom>
                <a:avLst/>
                <a:gdLst>
                  <a:gd name="T0" fmla="*/ 964 w 1727"/>
                  <a:gd name="T1" fmla="*/ 0 h 1551"/>
                  <a:gd name="T2" fmla="*/ 1026 w 1727"/>
                  <a:gd name="T3" fmla="*/ 4 h 1551"/>
                  <a:gd name="T4" fmla="*/ 1089 w 1727"/>
                  <a:gd name="T5" fmla="*/ 14 h 1551"/>
                  <a:gd name="T6" fmla="*/ 1150 w 1727"/>
                  <a:gd name="T7" fmla="*/ 28 h 1551"/>
                  <a:gd name="T8" fmla="*/ 630 w 1727"/>
                  <a:gd name="T9" fmla="*/ 538 h 1551"/>
                  <a:gd name="T10" fmla="*/ 1177 w 1727"/>
                  <a:gd name="T11" fmla="*/ 1076 h 1551"/>
                  <a:gd name="T12" fmla="*/ 1699 w 1727"/>
                  <a:gd name="T13" fmla="*/ 564 h 1551"/>
                  <a:gd name="T14" fmla="*/ 1714 w 1727"/>
                  <a:gd name="T15" fmla="*/ 625 h 1551"/>
                  <a:gd name="T16" fmla="*/ 1723 w 1727"/>
                  <a:gd name="T17" fmla="*/ 686 h 1551"/>
                  <a:gd name="T18" fmla="*/ 1727 w 1727"/>
                  <a:gd name="T19" fmla="*/ 748 h 1551"/>
                  <a:gd name="T20" fmla="*/ 1727 w 1727"/>
                  <a:gd name="T21" fmla="*/ 810 h 1551"/>
                  <a:gd name="T22" fmla="*/ 1721 w 1727"/>
                  <a:gd name="T23" fmla="*/ 871 h 1551"/>
                  <a:gd name="T24" fmla="*/ 1711 w 1727"/>
                  <a:gd name="T25" fmla="*/ 932 h 1551"/>
                  <a:gd name="T26" fmla="*/ 1696 w 1727"/>
                  <a:gd name="T27" fmla="*/ 992 h 1551"/>
                  <a:gd name="T28" fmla="*/ 1675 w 1727"/>
                  <a:gd name="T29" fmla="*/ 1052 h 1551"/>
                  <a:gd name="T30" fmla="*/ 1649 w 1727"/>
                  <a:gd name="T31" fmla="*/ 1109 h 1551"/>
                  <a:gd name="T32" fmla="*/ 1619 w 1727"/>
                  <a:gd name="T33" fmla="*/ 1165 h 1551"/>
                  <a:gd name="T34" fmla="*/ 1583 w 1727"/>
                  <a:gd name="T35" fmla="*/ 1219 h 1551"/>
                  <a:gd name="T36" fmla="*/ 1543 w 1727"/>
                  <a:gd name="T37" fmla="*/ 1270 h 1551"/>
                  <a:gd name="T38" fmla="*/ 1497 w 1727"/>
                  <a:gd name="T39" fmla="*/ 1319 h 1551"/>
                  <a:gd name="T40" fmla="*/ 1448 w 1727"/>
                  <a:gd name="T41" fmla="*/ 1362 h 1551"/>
                  <a:gd name="T42" fmla="*/ 1398 w 1727"/>
                  <a:gd name="T43" fmla="*/ 1402 h 1551"/>
                  <a:gd name="T44" fmla="*/ 1343 w 1727"/>
                  <a:gd name="T45" fmla="*/ 1436 h 1551"/>
                  <a:gd name="T46" fmla="*/ 1288 w 1727"/>
                  <a:gd name="T47" fmla="*/ 1465 h 1551"/>
                  <a:gd name="T48" fmla="*/ 1231 w 1727"/>
                  <a:gd name="T49" fmla="*/ 1490 h 1551"/>
                  <a:gd name="T50" fmla="*/ 1172 w 1727"/>
                  <a:gd name="T51" fmla="*/ 1510 h 1551"/>
                  <a:gd name="T52" fmla="*/ 1112 w 1727"/>
                  <a:gd name="T53" fmla="*/ 1524 h 1551"/>
                  <a:gd name="T54" fmla="*/ 1052 w 1727"/>
                  <a:gd name="T55" fmla="*/ 1536 h 1551"/>
                  <a:gd name="T56" fmla="*/ 990 w 1727"/>
                  <a:gd name="T57" fmla="*/ 1541 h 1551"/>
                  <a:gd name="T58" fmla="*/ 929 w 1727"/>
                  <a:gd name="T59" fmla="*/ 1542 h 1551"/>
                  <a:gd name="T60" fmla="*/ 867 w 1727"/>
                  <a:gd name="T61" fmla="*/ 1539 h 1551"/>
                  <a:gd name="T62" fmla="*/ 806 w 1727"/>
                  <a:gd name="T63" fmla="*/ 1532 h 1551"/>
                  <a:gd name="T64" fmla="*/ 745 w 1727"/>
                  <a:gd name="T65" fmla="*/ 1518 h 1551"/>
                  <a:gd name="T66" fmla="*/ 711 w 1727"/>
                  <a:gd name="T67" fmla="*/ 1551 h 1551"/>
                  <a:gd name="T68" fmla="*/ 292 w 1727"/>
                  <a:gd name="T69" fmla="*/ 1142 h 1551"/>
                  <a:gd name="T70" fmla="*/ 139 w 1727"/>
                  <a:gd name="T71" fmla="*/ 1293 h 1551"/>
                  <a:gd name="T72" fmla="*/ 0 w 1727"/>
                  <a:gd name="T73" fmla="*/ 1156 h 1551"/>
                  <a:gd name="T74" fmla="*/ 182 w 1727"/>
                  <a:gd name="T75" fmla="*/ 977 h 1551"/>
                  <a:gd name="T76" fmla="*/ 167 w 1727"/>
                  <a:gd name="T77" fmla="*/ 917 h 1551"/>
                  <a:gd name="T78" fmla="*/ 158 w 1727"/>
                  <a:gd name="T79" fmla="*/ 856 h 1551"/>
                  <a:gd name="T80" fmla="*/ 153 w 1727"/>
                  <a:gd name="T81" fmla="*/ 795 h 1551"/>
                  <a:gd name="T82" fmla="*/ 153 w 1727"/>
                  <a:gd name="T83" fmla="*/ 733 h 1551"/>
                  <a:gd name="T84" fmla="*/ 159 w 1727"/>
                  <a:gd name="T85" fmla="*/ 671 h 1551"/>
                  <a:gd name="T86" fmla="*/ 169 w 1727"/>
                  <a:gd name="T87" fmla="*/ 611 h 1551"/>
                  <a:gd name="T88" fmla="*/ 184 w 1727"/>
                  <a:gd name="T89" fmla="*/ 551 h 1551"/>
                  <a:gd name="T90" fmla="*/ 204 w 1727"/>
                  <a:gd name="T91" fmla="*/ 492 h 1551"/>
                  <a:gd name="T92" fmla="*/ 230 w 1727"/>
                  <a:gd name="T93" fmla="*/ 434 h 1551"/>
                  <a:gd name="T94" fmla="*/ 260 w 1727"/>
                  <a:gd name="T95" fmla="*/ 379 h 1551"/>
                  <a:gd name="T96" fmla="*/ 296 w 1727"/>
                  <a:gd name="T97" fmla="*/ 325 h 1551"/>
                  <a:gd name="T98" fmla="*/ 336 w 1727"/>
                  <a:gd name="T99" fmla="*/ 274 h 1551"/>
                  <a:gd name="T100" fmla="*/ 381 w 1727"/>
                  <a:gd name="T101" fmla="*/ 226 h 1551"/>
                  <a:gd name="T102" fmla="*/ 430 w 1727"/>
                  <a:gd name="T103" fmla="*/ 181 h 1551"/>
                  <a:gd name="T104" fmla="*/ 483 w 1727"/>
                  <a:gd name="T105" fmla="*/ 141 h 1551"/>
                  <a:gd name="T106" fmla="*/ 538 w 1727"/>
                  <a:gd name="T107" fmla="*/ 106 h 1551"/>
                  <a:gd name="T108" fmla="*/ 595 w 1727"/>
                  <a:gd name="T109" fmla="*/ 76 h 1551"/>
                  <a:gd name="T110" fmla="*/ 654 w 1727"/>
                  <a:gd name="T111" fmla="*/ 51 h 1551"/>
                  <a:gd name="T112" fmla="*/ 715 w 1727"/>
                  <a:gd name="T113" fmla="*/ 31 h 1551"/>
                  <a:gd name="T114" fmla="*/ 775 w 1727"/>
                  <a:gd name="T115" fmla="*/ 16 h 1551"/>
                  <a:gd name="T116" fmla="*/ 838 w 1727"/>
                  <a:gd name="T117" fmla="*/ 5 h 1551"/>
                  <a:gd name="T118" fmla="*/ 901 w 1727"/>
                  <a:gd name="T119" fmla="*/ 0 h 1551"/>
                  <a:gd name="T120" fmla="*/ 964 w 1727"/>
                  <a:gd name="T121"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7" h="1551">
                    <a:moveTo>
                      <a:pt x="964" y="0"/>
                    </a:moveTo>
                    <a:lnTo>
                      <a:pt x="1026" y="4"/>
                    </a:lnTo>
                    <a:lnTo>
                      <a:pt x="1089" y="14"/>
                    </a:lnTo>
                    <a:lnTo>
                      <a:pt x="1150" y="28"/>
                    </a:lnTo>
                    <a:lnTo>
                      <a:pt x="630" y="538"/>
                    </a:lnTo>
                    <a:lnTo>
                      <a:pt x="1177" y="1076"/>
                    </a:lnTo>
                    <a:lnTo>
                      <a:pt x="1699" y="564"/>
                    </a:lnTo>
                    <a:lnTo>
                      <a:pt x="1714" y="625"/>
                    </a:lnTo>
                    <a:lnTo>
                      <a:pt x="1723" y="686"/>
                    </a:lnTo>
                    <a:lnTo>
                      <a:pt x="1727" y="748"/>
                    </a:lnTo>
                    <a:lnTo>
                      <a:pt x="1727" y="810"/>
                    </a:lnTo>
                    <a:lnTo>
                      <a:pt x="1721" y="871"/>
                    </a:lnTo>
                    <a:lnTo>
                      <a:pt x="1711" y="932"/>
                    </a:lnTo>
                    <a:lnTo>
                      <a:pt x="1696" y="992"/>
                    </a:lnTo>
                    <a:lnTo>
                      <a:pt x="1675" y="1052"/>
                    </a:lnTo>
                    <a:lnTo>
                      <a:pt x="1649" y="1109"/>
                    </a:lnTo>
                    <a:lnTo>
                      <a:pt x="1619" y="1165"/>
                    </a:lnTo>
                    <a:lnTo>
                      <a:pt x="1583" y="1219"/>
                    </a:lnTo>
                    <a:lnTo>
                      <a:pt x="1543" y="1270"/>
                    </a:lnTo>
                    <a:lnTo>
                      <a:pt x="1497" y="1319"/>
                    </a:lnTo>
                    <a:lnTo>
                      <a:pt x="1448" y="1362"/>
                    </a:lnTo>
                    <a:lnTo>
                      <a:pt x="1398" y="1402"/>
                    </a:lnTo>
                    <a:lnTo>
                      <a:pt x="1343" y="1436"/>
                    </a:lnTo>
                    <a:lnTo>
                      <a:pt x="1288" y="1465"/>
                    </a:lnTo>
                    <a:lnTo>
                      <a:pt x="1231" y="1490"/>
                    </a:lnTo>
                    <a:lnTo>
                      <a:pt x="1172" y="1510"/>
                    </a:lnTo>
                    <a:lnTo>
                      <a:pt x="1112" y="1524"/>
                    </a:lnTo>
                    <a:lnTo>
                      <a:pt x="1052" y="1536"/>
                    </a:lnTo>
                    <a:lnTo>
                      <a:pt x="990" y="1541"/>
                    </a:lnTo>
                    <a:lnTo>
                      <a:pt x="929" y="1542"/>
                    </a:lnTo>
                    <a:lnTo>
                      <a:pt x="867" y="1539"/>
                    </a:lnTo>
                    <a:lnTo>
                      <a:pt x="806" y="1532"/>
                    </a:lnTo>
                    <a:lnTo>
                      <a:pt x="745" y="1518"/>
                    </a:lnTo>
                    <a:lnTo>
                      <a:pt x="711" y="1551"/>
                    </a:lnTo>
                    <a:lnTo>
                      <a:pt x="292" y="1142"/>
                    </a:lnTo>
                    <a:lnTo>
                      <a:pt x="139" y="1293"/>
                    </a:lnTo>
                    <a:lnTo>
                      <a:pt x="0" y="1156"/>
                    </a:lnTo>
                    <a:lnTo>
                      <a:pt x="182" y="977"/>
                    </a:lnTo>
                    <a:lnTo>
                      <a:pt x="167" y="917"/>
                    </a:lnTo>
                    <a:lnTo>
                      <a:pt x="158" y="856"/>
                    </a:lnTo>
                    <a:lnTo>
                      <a:pt x="153" y="795"/>
                    </a:lnTo>
                    <a:lnTo>
                      <a:pt x="153" y="733"/>
                    </a:lnTo>
                    <a:lnTo>
                      <a:pt x="159" y="671"/>
                    </a:lnTo>
                    <a:lnTo>
                      <a:pt x="169" y="611"/>
                    </a:lnTo>
                    <a:lnTo>
                      <a:pt x="184" y="551"/>
                    </a:lnTo>
                    <a:lnTo>
                      <a:pt x="204" y="492"/>
                    </a:lnTo>
                    <a:lnTo>
                      <a:pt x="230" y="434"/>
                    </a:lnTo>
                    <a:lnTo>
                      <a:pt x="260" y="379"/>
                    </a:lnTo>
                    <a:lnTo>
                      <a:pt x="296" y="325"/>
                    </a:lnTo>
                    <a:lnTo>
                      <a:pt x="336" y="274"/>
                    </a:lnTo>
                    <a:lnTo>
                      <a:pt x="381" y="226"/>
                    </a:lnTo>
                    <a:lnTo>
                      <a:pt x="430" y="181"/>
                    </a:lnTo>
                    <a:lnTo>
                      <a:pt x="483" y="141"/>
                    </a:lnTo>
                    <a:lnTo>
                      <a:pt x="538" y="106"/>
                    </a:lnTo>
                    <a:lnTo>
                      <a:pt x="595" y="76"/>
                    </a:lnTo>
                    <a:lnTo>
                      <a:pt x="654" y="51"/>
                    </a:lnTo>
                    <a:lnTo>
                      <a:pt x="715" y="31"/>
                    </a:lnTo>
                    <a:lnTo>
                      <a:pt x="775" y="16"/>
                    </a:lnTo>
                    <a:lnTo>
                      <a:pt x="838" y="5"/>
                    </a:lnTo>
                    <a:lnTo>
                      <a:pt x="901" y="0"/>
                    </a:lnTo>
                    <a:lnTo>
                      <a:pt x="9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366">
                <a:extLst>
                  <a:ext uri="{FF2B5EF4-FFF2-40B4-BE49-F238E27FC236}">
                    <a16:creationId xmlns:a16="http://schemas.microsoft.com/office/drawing/2014/main" id="{B3C10A1F-7506-4547-B6AF-C264C45F029A}"/>
                  </a:ext>
                </a:extLst>
              </p:cNvPr>
              <p:cNvSpPr>
                <a:spLocks/>
              </p:cNvSpPr>
              <p:nvPr/>
            </p:nvSpPr>
            <p:spPr bwMode="auto">
              <a:xfrm>
                <a:off x="3935" y="1545"/>
                <a:ext cx="198" cy="216"/>
              </a:xfrm>
              <a:custGeom>
                <a:avLst/>
                <a:gdLst>
                  <a:gd name="T0" fmla="*/ 986 w 1391"/>
                  <a:gd name="T1" fmla="*/ 0 h 1513"/>
                  <a:gd name="T2" fmla="*/ 1125 w 1391"/>
                  <a:gd name="T3" fmla="*/ 136 h 1513"/>
                  <a:gd name="T4" fmla="*/ 972 w 1391"/>
                  <a:gd name="T5" fmla="*/ 287 h 1513"/>
                  <a:gd name="T6" fmla="*/ 1391 w 1391"/>
                  <a:gd name="T7" fmla="*/ 696 h 1513"/>
                  <a:gd name="T8" fmla="*/ 557 w 1391"/>
                  <a:gd name="T9" fmla="*/ 1513 h 1513"/>
                  <a:gd name="T10" fmla="*/ 0 w 1391"/>
                  <a:gd name="T11" fmla="*/ 966 h 1513"/>
                  <a:gd name="T12" fmla="*/ 986 w 1391"/>
                  <a:gd name="T13" fmla="*/ 0 h 1513"/>
                </a:gdLst>
                <a:ahLst/>
                <a:cxnLst>
                  <a:cxn ang="0">
                    <a:pos x="T0" y="T1"/>
                  </a:cxn>
                  <a:cxn ang="0">
                    <a:pos x="T2" y="T3"/>
                  </a:cxn>
                  <a:cxn ang="0">
                    <a:pos x="T4" y="T5"/>
                  </a:cxn>
                  <a:cxn ang="0">
                    <a:pos x="T6" y="T7"/>
                  </a:cxn>
                  <a:cxn ang="0">
                    <a:pos x="T8" y="T9"/>
                  </a:cxn>
                  <a:cxn ang="0">
                    <a:pos x="T10" y="T11"/>
                  </a:cxn>
                  <a:cxn ang="0">
                    <a:pos x="T12" y="T13"/>
                  </a:cxn>
                </a:cxnLst>
                <a:rect l="0" t="0" r="r" b="b"/>
                <a:pathLst>
                  <a:path w="1391" h="1513">
                    <a:moveTo>
                      <a:pt x="986" y="0"/>
                    </a:moveTo>
                    <a:lnTo>
                      <a:pt x="1125" y="136"/>
                    </a:lnTo>
                    <a:lnTo>
                      <a:pt x="972" y="287"/>
                    </a:lnTo>
                    <a:lnTo>
                      <a:pt x="1391" y="696"/>
                    </a:lnTo>
                    <a:lnTo>
                      <a:pt x="557" y="1513"/>
                    </a:lnTo>
                    <a:lnTo>
                      <a:pt x="0" y="966"/>
                    </a:lnTo>
                    <a:lnTo>
                      <a:pt x="9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229417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52231E-120D-944B-A37B-C45EF8FCAE57}"/>
              </a:ext>
            </a:extLst>
          </p:cNvPr>
          <p:cNvSpPr/>
          <p:nvPr/>
        </p:nvSpPr>
        <p:spPr>
          <a:xfrm rot="10800000">
            <a:off x="0" y="534"/>
            <a:ext cx="12192000" cy="6858000"/>
          </a:xfrm>
          <a:prstGeom prst="rect">
            <a:avLst/>
          </a:prstGeom>
          <a:gradFill>
            <a:gsLst>
              <a:gs pos="75000">
                <a:srgbClr val="005289">
                  <a:alpha val="2000"/>
                </a:srgbClr>
              </a:gs>
              <a:gs pos="0">
                <a:srgbClr val="77BFEB"/>
              </a:gs>
            </a:gsLst>
            <a:lin ang="36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B189E06-A3CF-1C49-8461-1A90B94F9A61}"/>
              </a:ext>
            </a:extLst>
          </p:cNvPr>
          <p:cNvGrpSpPr/>
          <p:nvPr/>
        </p:nvGrpSpPr>
        <p:grpSpPr>
          <a:xfrm>
            <a:off x="375920" y="256715"/>
            <a:ext cx="11287163" cy="6610784"/>
            <a:chOff x="375920" y="256715"/>
            <a:chExt cx="11287163" cy="6610784"/>
          </a:xfrm>
        </p:grpSpPr>
        <p:sp>
          <p:nvSpPr>
            <p:cNvPr id="22" name="Hexagon 21">
              <a:extLst>
                <a:ext uri="{FF2B5EF4-FFF2-40B4-BE49-F238E27FC236}">
                  <a16:creationId xmlns:a16="http://schemas.microsoft.com/office/drawing/2014/main" id="{083FDFE6-0069-854D-B1E6-96962B32F470}"/>
                </a:ext>
              </a:extLst>
            </p:cNvPr>
            <p:cNvSpPr/>
            <p:nvPr/>
          </p:nvSpPr>
          <p:spPr>
            <a:xfrm>
              <a:off x="624202" y="277907"/>
              <a:ext cx="7643928" cy="6589592"/>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agon 22">
              <a:extLst>
                <a:ext uri="{FF2B5EF4-FFF2-40B4-BE49-F238E27FC236}">
                  <a16:creationId xmlns:a16="http://schemas.microsoft.com/office/drawing/2014/main" id="{B4F497B2-4192-C54D-9892-B87B762AAC66}"/>
                </a:ext>
              </a:extLst>
            </p:cNvPr>
            <p:cNvSpPr/>
            <p:nvPr/>
          </p:nvSpPr>
          <p:spPr>
            <a:xfrm>
              <a:off x="6782953" y="5321774"/>
              <a:ext cx="1491469" cy="1285749"/>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exagon 23">
              <a:extLst>
                <a:ext uri="{FF2B5EF4-FFF2-40B4-BE49-F238E27FC236}">
                  <a16:creationId xmlns:a16="http://schemas.microsoft.com/office/drawing/2014/main" id="{FFC4A9A7-45BE-8648-9593-03B11B961F3E}"/>
                </a:ext>
              </a:extLst>
            </p:cNvPr>
            <p:cNvSpPr/>
            <p:nvPr/>
          </p:nvSpPr>
          <p:spPr>
            <a:xfrm>
              <a:off x="8647015" y="2289313"/>
              <a:ext cx="1491469" cy="1285749"/>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agon 24">
              <a:extLst>
                <a:ext uri="{FF2B5EF4-FFF2-40B4-BE49-F238E27FC236}">
                  <a16:creationId xmlns:a16="http://schemas.microsoft.com/office/drawing/2014/main" id="{609EAED1-AEDD-D549-86C8-CF07AD10F2AF}"/>
                </a:ext>
              </a:extLst>
            </p:cNvPr>
            <p:cNvSpPr/>
            <p:nvPr/>
          </p:nvSpPr>
          <p:spPr>
            <a:xfrm>
              <a:off x="7930436" y="794598"/>
              <a:ext cx="971517" cy="837515"/>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exagon 25">
              <a:extLst>
                <a:ext uri="{FF2B5EF4-FFF2-40B4-BE49-F238E27FC236}">
                  <a16:creationId xmlns:a16="http://schemas.microsoft.com/office/drawing/2014/main" id="{575B4B6B-DF10-B340-8F45-11DD3D4FB1C2}"/>
                </a:ext>
              </a:extLst>
            </p:cNvPr>
            <p:cNvSpPr/>
            <p:nvPr/>
          </p:nvSpPr>
          <p:spPr>
            <a:xfrm>
              <a:off x="10305486" y="3782235"/>
              <a:ext cx="603964" cy="520659"/>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exagon 26">
              <a:extLst>
                <a:ext uri="{FF2B5EF4-FFF2-40B4-BE49-F238E27FC236}">
                  <a16:creationId xmlns:a16="http://schemas.microsoft.com/office/drawing/2014/main" id="{4DB2AA80-0348-3141-84EC-443455ACA27B}"/>
                </a:ext>
              </a:extLst>
            </p:cNvPr>
            <p:cNvSpPr/>
            <p:nvPr/>
          </p:nvSpPr>
          <p:spPr>
            <a:xfrm>
              <a:off x="11059119" y="256715"/>
              <a:ext cx="603964" cy="520659"/>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exagon 27">
              <a:extLst>
                <a:ext uri="{FF2B5EF4-FFF2-40B4-BE49-F238E27FC236}">
                  <a16:creationId xmlns:a16="http://schemas.microsoft.com/office/drawing/2014/main" id="{4E9B81C1-7A44-FE4E-8056-EAE523D19FB7}"/>
                </a:ext>
              </a:extLst>
            </p:cNvPr>
            <p:cNvSpPr/>
            <p:nvPr/>
          </p:nvSpPr>
          <p:spPr>
            <a:xfrm>
              <a:off x="10046106" y="564778"/>
              <a:ext cx="1560480" cy="1345242"/>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exagon 28">
              <a:extLst>
                <a:ext uri="{FF2B5EF4-FFF2-40B4-BE49-F238E27FC236}">
                  <a16:creationId xmlns:a16="http://schemas.microsoft.com/office/drawing/2014/main" id="{7761E2FB-59E0-7C48-A12A-9B32E1870178}"/>
                </a:ext>
              </a:extLst>
            </p:cNvPr>
            <p:cNvSpPr/>
            <p:nvPr/>
          </p:nvSpPr>
          <p:spPr>
            <a:xfrm>
              <a:off x="9373155" y="4081333"/>
              <a:ext cx="1560480" cy="1345242"/>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Hexagon 29">
              <a:extLst>
                <a:ext uri="{FF2B5EF4-FFF2-40B4-BE49-F238E27FC236}">
                  <a16:creationId xmlns:a16="http://schemas.microsoft.com/office/drawing/2014/main" id="{BE7953AF-2B3A-4F4D-ABBB-51A664CABC35}"/>
                </a:ext>
              </a:extLst>
            </p:cNvPr>
            <p:cNvSpPr/>
            <p:nvPr/>
          </p:nvSpPr>
          <p:spPr>
            <a:xfrm>
              <a:off x="10224803" y="5180730"/>
              <a:ext cx="971517" cy="837515"/>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exagon 30">
              <a:extLst>
                <a:ext uri="{FF2B5EF4-FFF2-40B4-BE49-F238E27FC236}">
                  <a16:creationId xmlns:a16="http://schemas.microsoft.com/office/drawing/2014/main" id="{EDDDBA64-0DF4-CC4D-95CA-1C18B472F525}"/>
                </a:ext>
              </a:extLst>
            </p:cNvPr>
            <p:cNvSpPr/>
            <p:nvPr/>
          </p:nvSpPr>
          <p:spPr>
            <a:xfrm>
              <a:off x="375920" y="4482121"/>
              <a:ext cx="1257789" cy="1084301"/>
            </a:xfrm>
            <a:prstGeom prst="hexagon">
              <a:avLst/>
            </a:prstGeom>
            <a:solidFill>
              <a:srgbClr val="ED7D31">
                <a:alpha val="7000"/>
              </a:srgbClr>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F2BCB415-2306-FF46-AADA-6CCDFE348592}"/>
              </a:ext>
            </a:extLst>
          </p:cNvPr>
          <p:cNvSpPr txBox="1"/>
          <p:nvPr/>
        </p:nvSpPr>
        <p:spPr>
          <a:xfrm>
            <a:off x="2451800" y="462024"/>
            <a:ext cx="9451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Power Supply</a:t>
            </a:r>
          </a:p>
        </p:txBody>
      </p:sp>
      <p:sp>
        <p:nvSpPr>
          <p:cNvPr id="16" name="Content Placeholder 2">
            <a:extLst>
              <a:ext uri="{FF2B5EF4-FFF2-40B4-BE49-F238E27FC236}">
                <a16:creationId xmlns:a16="http://schemas.microsoft.com/office/drawing/2014/main" id="{82F13186-C83A-FD4C-9B66-D8D1C20592AC}"/>
              </a:ext>
            </a:extLst>
          </p:cNvPr>
          <p:cNvSpPr txBox="1">
            <a:spLocks/>
          </p:cNvSpPr>
          <p:nvPr/>
        </p:nvSpPr>
        <p:spPr>
          <a:xfrm>
            <a:off x="2449233" y="1388278"/>
            <a:ext cx="9374991" cy="45763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Goal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 appropriate Power Supply Options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correlate with membership needs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Objectives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Analyze renewable options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Coordinate with Dairyland to develop options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Analyze other power supply options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01AB773-98AE-A84F-8F9B-2C15DEC9ADDC}"/>
              </a:ext>
            </a:extLst>
          </p:cNvPr>
          <p:cNvGrpSpPr/>
          <p:nvPr/>
        </p:nvGrpSpPr>
        <p:grpSpPr>
          <a:xfrm>
            <a:off x="309094" y="265175"/>
            <a:ext cx="1894424" cy="1633124"/>
            <a:chOff x="309094" y="265175"/>
            <a:chExt cx="1894424" cy="1633124"/>
          </a:xfrm>
        </p:grpSpPr>
        <p:sp>
          <p:nvSpPr>
            <p:cNvPr id="18" name="Hexagon 17">
              <a:extLst>
                <a:ext uri="{FF2B5EF4-FFF2-40B4-BE49-F238E27FC236}">
                  <a16:creationId xmlns:a16="http://schemas.microsoft.com/office/drawing/2014/main" id="{536435D3-D785-4D40-ACB8-4FDB7466A13F}"/>
                </a:ext>
              </a:extLst>
            </p:cNvPr>
            <p:cNvSpPr/>
            <p:nvPr/>
          </p:nvSpPr>
          <p:spPr>
            <a:xfrm>
              <a:off x="309094" y="265175"/>
              <a:ext cx="1894424" cy="1633124"/>
            </a:xfrm>
            <a:prstGeom prst="hexagon">
              <a:avLst/>
            </a:prstGeom>
            <a:solidFill>
              <a:srgbClr val="ED7D31"/>
            </a:solidFill>
            <a:ln>
              <a:noFill/>
            </a:ln>
            <a:effectLst>
              <a:outerShdw blurRad="215900" dist="762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FFC264D-00F0-3841-A35C-9D5A32CF4C03}"/>
                </a:ext>
              </a:extLst>
            </p:cNvPr>
            <p:cNvPicPr>
              <a:picLocks noChangeAspect="1"/>
            </p:cNvPicPr>
            <p:nvPr/>
          </p:nvPicPr>
          <p:blipFill>
            <a:blip r:embed="rId2"/>
            <a:stretch>
              <a:fillRect/>
            </a:stretch>
          </p:blipFill>
          <p:spPr>
            <a:xfrm>
              <a:off x="910399" y="593038"/>
              <a:ext cx="740173" cy="889782"/>
            </a:xfrm>
            <a:prstGeom prst="rect">
              <a:avLst/>
            </a:prstGeom>
          </p:spPr>
        </p:pic>
      </p:grpSp>
    </p:spTree>
    <p:extLst>
      <p:ext uri="{BB962C8B-B14F-4D97-AF65-F5344CB8AC3E}">
        <p14:creationId xmlns:p14="http://schemas.microsoft.com/office/powerpoint/2010/main" val="4219287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43</a:t>
            </a:fld>
            <a:endParaRPr lang="es-ES_tradnl" altLang="en-GB" dirty="0"/>
          </a:p>
        </p:txBody>
      </p:sp>
      <p:pic>
        <p:nvPicPr>
          <p:cNvPr id="4" name="Picture 3">
            <a:extLst>
              <a:ext uri="{FF2B5EF4-FFF2-40B4-BE49-F238E27FC236}">
                <a16:creationId xmlns:a16="http://schemas.microsoft.com/office/drawing/2014/main" id="{70C598BF-6396-F883-700B-CDE9D6C69883}"/>
              </a:ext>
            </a:extLst>
          </p:cNvPr>
          <p:cNvPicPr>
            <a:picLocks noChangeAspect="1"/>
          </p:cNvPicPr>
          <p:nvPr/>
        </p:nvPicPr>
        <p:blipFill>
          <a:blip r:embed="rId3"/>
          <a:stretch>
            <a:fillRect/>
          </a:stretch>
        </p:blipFill>
        <p:spPr>
          <a:xfrm>
            <a:off x="2606349" y="217884"/>
            <a:ext cx="6979302" cy="6422231"/>
          </a:xfrm>
          <a:prstGeom prst="rect">
            <a:avLst/>
          </a:prstGeom>
        </p:spPr>
      </p:pic>
    </p:spTree>
    <p:extLst>
      <p:ext uri="{BB962C8B-B14F-4D97-AF65-F5344CB8AC3E}">
        <p14:creationId xmlns:p14="http://schemas.microsoft.com/office/powerpoint/2010/main" val="3519531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Jim Halvorsen, CPA</a:t>
            </a:r>
          </a:p>
        </p:txBody>
      </p:sp>
      <p:sp>
        <p:nvSpPr>
          <p:cNvPr id="4" name="Title 3"/>
          <p:cNvSpPr>
            <a:spLocks noGrp="1"/>
          </p:cNvSpPr>
          <p:nvPr>
            <p:ph type="title"/>
          </p:nvPr>
        </p:nvSpPr>
        <p:spPr>
          <a:xfrm>
            <a:off x="522614" y="253667"/>
            <a:ext cx="7528500" cy="1859280"/>
          </a:xfrm>
        </p:spPr>
        <p:txBody>
          <a:bodyPr/>
          <a:lstStyle/>
          <a:p>
            <a:r>
              <a:rPr lang="en-US" dirty="0"/>
              <a:t>Bayfield Electric Cooperative Annual Meeting</a:t>
            </a:r>
          </a:p>
        </p:txBody>
      </p:sp>
    </p:spTree>
    <p:extLst>
      <p:ext uri="{BB962C8B-B14F-4D97-AF65-F5344CB8AC3E}">
        <p14:creationId xmlns:p14="http://schemas.microsoft.com/office/powerpoint/2010/main" val="101147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Bayfield Electric Cooperative</a:t>
            </a:r>
          </a:p>
        </p:txBody>
      </p:sp>
      <p:sp>
        <p:nvSpPr>
          <p:cNvPr id="3" name="Content Placeholder 2"/>
          <p:cNvSpPr>
            <a:spLocks noGrp="1"/>
          </p:cNvSpPr>
          <p:nvPr>
            <p:ph idx="1"/>
          </p:nvPr>
        </p:nvSpPr>
        <p:spPr/>
        <p:txBody>
          <a:bodyPr/>
          <a:lstStyle/>
          <a:p>
            <a:r>
              <a:rPr lang="en-US" sz="2667" dirty="0"/>
              <a:t>Unqualified Opinion</a:t>
            </a:r>
          </a:p>
          <a:p>
            <a:endParaRPr lang="en-US" sz="2667" dirty="0"/>
          </a:p>
          <a:p>
            <a:r>
              <a:rPr lang="en-US" sz="2667" dirty="0"/>
              <a:t>Audit Report Presentation to BOD 4/13/23</a:t>
            </a:r>
          </a:p>
          <a:p>
            <a:endParaRPr lang="en-US" sz="2667" dirty="0"/>
          </a:p>
          <a:p>
            <a:r>
              <a:rPr lang="en-US" sz="2667" dirty="0"/>
              <a:t>Conduct audit in accordance with auditing standards generally accepted in the United States of America and the standards applicable to financial audits contained in </a:t>
            </a:r>
            <a:r>
              <a:rPr lang="en-US" sz="2667" i="1" dirty="0"/>
              <a:t>Government Auditing Standards </a:t>
            </a:r>
            <a:r>
              <a:rPr lang="en-US" sz="2667" dirty="0"/>
              <a:t>issued by the Comptroller General of the United States.</a:t>
            </a:r>
          </a:p>
        </p:txBody>
      </p:sp>
      <p:sp>
        <p:nvSpPr>
          <p:cNvPr id="4" name="Slide Number Placeholder 3"/>
          <p:cNvSpPr>
            <a:spLocks noGrp="1"/>
          </p:cNvSpPr>
          <p:nvPr>
            <p:ph type="sldNum" sz="quarter" idx="4"/>
          </p:nvPr>
        </p:nvSpPr>
        <p:spPr/>
        <p:txBody>
          <a:bodyPr/>
          <a:lstStyle/>
          <a:p>
            <a:pPr defTabSz="1219170" eaLnBrk="1" fontAlgn="auto" hangingPunct="1">
              <a:spcBef>
                <a:spcPts val="0"/>
              </a:spcBef>
              <a:spcAft>
                <a:spcPts val="0"/>
              </a:spcAft>
            </a:pPr>
            <a:fld id="{F8E24598-D429-A34B-B4A6-5808099B37D3}" type="slidenum">
              <a:rPr lang="en-US">
                <a:solidFill>
                  <a:srgbClr val="FFFFFF"/>
                </a:solidFill>
                <a:latin typeface="Calibri"/>
              </a:rPr>
              <a:pPr defTabSz="1219170" eaLnBrk="1" fontAlgn="auto" hangingPunct="1">
                <a:spcBef>
                  <a:spcPts val="0"/>
                </a:spcBef>
                <a:spcAft>
                  <a:spcPts val="0"/>
                </a:spcAft>
              </a:pPr>
              <a:t>45</a:t>
            </a:fld>
            <a:endParaRPr lang="en-US" dirty="0">
              <a:solidFill>
                <a:srgbClr val="FFFFFF"/>
              </a:solidFill>
              <a:latin typeface="Calibri"/>
            </a:endParaRPr>
          </a:p>
        </p:txBody>
      </p:sp>
    </p:spTree>
    <p:extLst>
      <p:ext uri="{BB962C8B-B14F-4D97-AF65-F5344CB8AC3E}">
        <p14:creationId xmlns:p14="http://schemas.microsoft.com/office/powerpoint/2010/main" val="2669726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41E2-1665-40C8-8AC3-C5F73CBE323D}"/>
              </a:ext>
            </a:extLst>
          </p:cNvPr>
          <p:cNvSpPr>
            <a:spLocks noGrp="1"/>
          </p:cNvSpPr>
          <p:nvPr>
            <p:ph type="title"/>
          </p:nvPr>
        </p:nvSpPr>
        <p:spPr/>
        <p:txBody>
          <a:bodyPr/>
          <a:lstStyle/>
          <a:p>
            <a:r>
              <a:rPr lang="en-US" dirty="0"/>
              <a:t>Bayfield Electric Cooperative</a:t>
            </a:r>
          </a:p>
        </p:txBody>
      </p:sp>
      <p:sp>
        <p:nvSpPr>
          <p:cNvPr id="4" name="Slide Number Placeholder 3">
            <a:extLst>
              <a:ext uri="{FF2B5EF4-FFF2-40B4-BE49-F238E27FC236}">
                <a16:creationId xmlns:a16="http://schemas.microsoft.com/office/drawing/2014/main" id="{DB3B130A-AE92-484F-809B-99062541E460}"/>
              </a:ext>
            </a:extLst>
          </p:cNvPr>
          <p:cNvSpPr>
            <a:spLocks noGrp="1"/>
          </p:cNvSpPr>
          <p:nvPr>
            <p:ph type="sldNum" sz="quarter" idx="4"/>
          </p:nvPr>
        </p:nvSpPr>
        <p:spPr/>
        <p:txBody>
          <a:bodyPr/>
          <a:lstStyle/>
          <a:p>
            <a:pPr defTabSz="1219170" eaLnBrk="1" fontAlgn="auto" hangingPunct="1">
              <a:spcBef>
                <a:spcPts val="0"/>
              </a:spcBef>
              <a:spcAft>
                <a:spcPts val="0"/>
              </a:spcAft>
            </a:pPr>
            <a:fld id="{F8E24598-D429-A34B-B4A6-5808099B37D3}" type="slidenum">
              <a:rPr lang="en-US">
                <a:solidFill>
                  <a:srgbClr val="FFFFFF"/>
                </a:solidFill>
                <a:latin typeface="Calibri"/>
              </a:rPr>
              <a:pPr defTabSz="1219170" eaLnBrk="1" fontAlgn="auto" hangingPunct="1">
                <a:spcBef>
                  <a:spcPts val="0"/>
                </a:spcBef>
                <a:spcAft>
                  <a:spcPts val="0"/>
                </a:spcAft>
              </a:pPr>
              <a:t>46</a:t>
            </a:fld>
            <a:endParaRPr lang="en-US" dirty="0">
              <a:solidFill>
                <a:srgbClr val="FFFFFF"/>
              </a:solidFill>
              <a:latin typeface="Calibri"/>
            </a:endParaRPr>
          </a:p>
        </p:txBody>
      </p:sp>
      <p:graphicFrame>
        <p:nvGraphicFramePr>
          <p:cNvPr id="5" name="Content Placeholder 6">
            <a:extLst>
              <a:ext uri="{FF2B5EF4-FFF2-40B4-BE49-F238E27FC236}">
                <a16:creationId xmlns:a16="http://schemas.microsoft.com/office/drawing/2014/main" id="{30F69318-D986-48E0-83EC-2646FA920E73}"/>
              </a:ext>
            </a:extLst>
          </p:cNvPr>
          <p:cNvGraphicFramePr>
            <a:graphicFrameLocks noGrp="1"/>
          </p:cNvGraphicFramePr>
          <p:nvPr>
            <p:ph idx="1"/>
          </p:nvPr>
        </p:nvGraphicFramePr>
        <p:xfrm>
          <a:off x="609601" y="1371600"/>
          <a:ext cx="10435449" cy="4667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6272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Bayfield Electric Cooperative</a:t>
            </a:r>
          </a:p>
        </p:txBody>
      </p:sp>
      <p:graphicFrame>
        <p:nvGraphicFramePr>
          <p:cNvPr id="7" name="Content Placeholder 6"/>
          <p:cNvGraphicFramePr>
            <a:graphicFrameLocks noGrp="1"/>
          </p:cNvGraphicFramePr>
          <p:nvPr>
            <p:ph idx="1"/>
          </p:nvPr>
        </p:nvGraphicFramePr>
        <p:xfrm>
          <a:off x="1981200" y="14478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pPr defTabSz="1219170" eaLnBrk="1" fontAlgn="auto" hangingPunct="1">
              <a:spcBef>
                <a:spcPts val="0"/>
              </a:spcBef>
              <a:spcAft>
                <a:spcPts val="0"/>
              </a:spcAft>
            </a:pPr>
            <a:fld id="{F8E24598-D429-A34B-B4A6-5808099B37D3}" type="slidenum">
              <a:rPr lang="en-US">
                <a:solidFill>
                  <a:srgbClr val="FFFFFF"/>
                </a:solidFill>
                <a:latin typeface="Calibri"/>
              </a:rPr>
              <a:pPr defTabSz="1219170" eaLnBrk="1" fontAlgn="auto" hangingPunct="1">
                <a:spcBef>
                  <a:spcPts val="0"/>
                </a:spcBef>
                <a:spcAft>
                  <a:spcPts val="0"/>
                </a:spcAft>
              </a:pPr>
              <a:t>47</a:t>
            </a:fld>
            <a:endParaRPr lang="en-US" dirty="0">
              <a:solidFill>
                <a:srgbClr val="FFFFFF"/>
              </a:solidFill>
              <a:latin typeface="Calibri"/>
            </a:endParaRPr>
          </a:p>
        </p:txBody>
      </p:sp>
    </p:spTree>
    <p:extLst>
      <p:ext uri="{BB962C8B-B14F-4D97-AF65-F5344CB8AC3E}">
        <p14:creationId xmlns:p14="http://schemas.microsoft.com/office/powerpoint/2010/main" val="432335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Bayfield Electric Cooperative</a:t>
            </a:r>
          </a:p>
        </p:txBody>
      </p:sp>
      <p:graphicFrame>
        <p:nvGraphicFramePr>
          <p:cNvPr id="7" name="Content Placeholder 6"/>
          <p:cNvGraphicFramePr>
            <a:graphicFrameLocks noGrp="1"/>
          </p:cNvGraphicFramePr>
          <p:nvPr>
            <p:ph idx="1"/>
          </p:nvPr>
        </p:nvGraphicFramePr>
        <p:xfrm>
          <a:off x="1981200" y="14478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pPr defTabSz="1219170" eaLnBrk="1" fontAlgn="auto" hangingPunct="1">
              <a:spcBef>
                <a:spcPts val="0"/>
              </a:spcBef>
              <a:spcAft>
                <a:spcPts val="0"/>
              </a:spcAft>
            </a:pPr>
            <a:fld id="{F8E24598-D429-A34B-B4A6-5808099B37D3}" type="slidenum">
              <a:rPr lang="en-US">
                <a:solidFill>
                  <a:srgbClr val="FFFFFF"/>
                </a:solidFill>
                <a:latin typeface="Calibri"/>
              </a:rPr>
              <a:pPr defTabSz="1219170" eaLnBrk="1" fontAlgn="auto" hangingPunct="1">
                <a:spcBef>
                  <a:spcPts val="0"/>
                </a:spcBef>
                <a:spcAft>
                  <a:spcPts val="0"/>
                </a:spcAft>
              </a:pPr>
              <a:t>48</a:t>
            </a:fld>
            <a:endParaRPr lang="en-US" dirty="0">
              <a:solidFill>
                <a:srgbClr val="FFFFFF"/>
              </a:solidFill>
              <a:latin typeface="Calibri"/>
            </a:endParaRPr>
          </a:p>
        </p:txBody>
      </p:sp>
    </p:spTree>
    <p:extLst>
      <p:ext uri="{BB962C8B-B14F-4D97-AF65-F5344CB8AC3E}">
        <p14:creationId xmlns:p14="http://schemas.microsoft.com/office/powerpoint/2010/main" val="1817890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Bayfield Electric Cooperative</a:t>
            </a:r>
          </a:p>
        </p:txBody>
      </p:sp>
      <p:graphicFrame>
        <p:nvGraphicFramePr>
          <p:cNvPr id="7" name="Content Placeholder 6"/>
          <p:cNvGraphicFramePr>
            <a:graphicFrameLocks noGrp="1"/>
          </p:cNvGraphicFramePr>
          <p:nvPr>
            <p:ph idx="1"/>
          </p:nvPr>
        </p:nvGraphicFramePr>
        <p:xfrm>
          <a:off x="1981200" y="14478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pPr defTabSz="1219170" eaLnBrk="1" fontAlgn="auto" hangingPunct="1">
              <a:spcBef>
                <a:spcPts val="0"/>
              </a:spcBef>
              <a:spcAft>
                <a:spcPts val="0"/>
              </a:spcAft>
            </a:pPr>
            <a:fld id="{F8E24598-D429-A34B-B4A6-5808099B37D3}" type="slidenum">
              <a:rPr lang="en-US">
                <a:solidFill>
                  <a:srgbClr val="FFFFFF"/>
                </a:solidFill>
                <a:latin typeface="Calibri"/>
              </a:rPr>
              <a:pPr defTabSz="1219170" eaLnBrk="1" fontAlgn="auto" hangingPunct="1">
                <a:spcBef>
                  <a:spcPts val="0"/>
                </a:spcBef>
                <a:spcAft>
                  <a:spcPts val="0"/>
                </a:spcAft>
              </a:pPr>
              <a:t>49</a:t>
            </a:fld>
            <a:endParaRPr lang="en-US" dirty="0">
              <a:solidFill>
                <a:srgbClr val="FFFFFF"/>
              </a:solidFill>
              <a:latin typeface="Calibri"/>
            </a:endParaRPr>
          </a:p>
        </p:txBody>
      </p:sp>
    </p:spTree>
    <p:extLst>
      <p:ext uri="{BB962C8B-B14F-4D97-AF65-F5344CB8AC3E}">
        <p14:creationId xmlns:p14="http://schemas.microsoft.com/office/powerpoint/2010/main" val="304915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5</a:t>
            </a:fld>
            <a:endParaRPr lang="es-ES_tradnl" altLang="en-GB" dirty="0"/>
          </a:p>
        </p:txBody>
      </p:sp>
      <p:pic>
        <p:nvPicPr>
          <p:cNvPr id="4" name="Picture 3">
            <a:extLst>
              <a:ext uri="{FF2B5EF4-FFF2-40B4-BE49-F238E27FC236}">
                <a16:creationId xmlns:a16="http://schemas.microsoft.com/office/drawing/2014/main" id="{70C598BF-6396-F883-700B-CDE9D6C69883}"/>
              </a:ext>
            </a:extLst>
          </p:cNvPr>
          <p:cNvPicPr>
            <a:picLocks noChangeAspect="1"/>
          </p:cNvPicPr>
          <p:nvPr/>
        </p:nvPicPr>
        <p:blipFill>
          <a:blip r:embed="rId3"/>
          <a:stretch>
            <a:fillRect/>
          </a:stretch>
        </p:blipFill>
        <p:spPr>
          <a:xfrm>
            <a:off x="2606349" y="217884"/>
            <a:ext cx="6979302" cy="6422231"/>
          </a:xfrm>
          <a:prstGeom prst="rect">
            <a:avLst/>
          </a:prstGeom>
        </p:spPr>
      </p:pic>
    </p:spTree>
    <p:extLst>
      <p:ext uri="{BB962C8B-B14F-4D97-AF65-F5344CB8AC3E}">
        <p14:creationId xmlns:p14="http://schemas.microsoft.com/office/powerpoint/2010/main" val="2150760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Bayfield Electric Cooperative</a:t>
            </a:r>
          </a:p>
        </p:txBody>
      </p:sp>
      <p:graphicFrame>
        <p:nvGraphicFramePr>
          <p:cNvPr id="7" name="Content Placeholder 6"/>
          <p:cNvGraphicFramePr>
            <a:graphicFrameLocks noGrp="1"/>
          </p:cNvGraphicFramePr>
          <p:nvPr>
            <p:ph idx="1"/>
          </p:nvPr>
        </p:nvGraphicFramePr>
        <p:xfrm>
          <a:off x="1981200" y="13716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pPr defTabSz="1219170" eaLnBrk="1" fontAlgn="auto" hangingPunct="1">
              <a:spcBef>
                <a:spcPts val="0"/>
              </a:spcBef>
              <a:spcAft>
                <a:spcPts val="0"/>
              </a:spcAft>
            </a:pPr>
            <a:fld id="{F8E24598-D429-A34B-B4A6-5808099B37D3}" type="slidenum">
              <a:rPr lang="en-US">
                <a:solidFill>
                  <a:srgbClr val="FFFFFF"/>
                </a:solidFill>
                <a:latin typeface="Calibri"/>
              </a:rPr>
              <a:pPr defTabSz="1219170" eaLnBrk="1" fontAlgn="auto" hangingPunct="1">
                <a:spcBef>
                  <a:spcPts val="0"/>
                </a:spcBef>
                <a:spcAft>
                  <a:spcPts val="0"/>
                </a:spcAft>
              </a:pPr>
              <a:t>50</a:t>
            </a:fld>
            <a:endParaRPr lang="en-US" dirty="0">
              <a:solidFill>
                <a:srgbClr val="FFFFFF"/>
              </a:solidFill>
              <a:latin typeface="Calibri"/>
            </a:endParaRPr>
          </a:p>
        </p:txBody>
      </p:sp>
    </p:spTree>
    <p:extLst>
      <p:ext uri="{BB962C8B-B14F-4D97-AF65-F5344CB8AC3E}">
        <p14:creationId xmlns:p14="http://schemas.microsoft.com/office/powerpoint/2010/main" val="2258591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Thank you!</a:t>
            </a:r>
          </a:p>
        </p:txBody>
      </p:sp>
    </p:spTree>
    <p:extLst>
      <p:ext uri="{BB962C8B-B14F-4D97-AF65-F5344CB8AC3E}">
        <p14:creationId xmlns:p14="http://schemas.microsoft.com/office/powerpoint/2010/main" val="1357937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52</a:t>
            </a:fld>
            <a:endParaRPr lang="es-ES_tradnl" altLang="en-GB" dirty="0"/>
          </a:p>
        </p:txBody>
      </p:sp>
      <p:pic>
        <p:nvPicPr>
          <p:cNvPr id="4" name="Picture 3">
            <a:extLst>
              <a:ext uri="{FF2B5EF4-FFF2-40B4-BE49-F238E27FC236}">
                <a16:creationId xmlns:a16="http://schemas.microsoft.com/office/drawing/2014/main" id="{70C598BF-6396-F883-700B-CDE9D6C69883}"/>
              </a:ext>
            </a:extLst>
          </p:cNvPr>
          <p:cNvPicPr>
            <a:picLocks noChangeAspect="1"/>
          </p:cNvPicPr>
          <p:nvPr/>
        </p:nvPicPr>
        <p:blipFill>
          <a:blip r:embed="rId3"/>
          <a:stretch>
            <a:fillRect/>
          </a:stretch>
        </p:blipFill>
        <p:spPr>
          <a:xfrm>
            <a:off x="2606349" y="217884"/>
            <a:ext cx="6979302" cy="6422231"/>
          </a:xfrm>
          <a:prstGeom prst="rect">
            <a:avLst/>
          </a:prstGeom>
        </p:spPr>
      </p:pic>
    </p:spTree>
    <p:extLst>
      <p:ext uri="{BB962C8B-B14F-4D97-AF65-F5344CB8AC3E}">
        <p14:creationId xmlns:p14="http://schemas.microsoft.com/office/powerpoint/2010/main" val="3904370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479549" y="3086100"/>
            <a:ext cx="9232900" cy="685800"/>
          </a:xfrm>
        </p:spPr>
        <p:txBody>
          <a:bodyPr/>
          <a:lstStyle/>
          <a:p>
            <a:pPr algn="ctr"/>
            <a:r>
              <a:rPr lang="en-US" altLang="en-US" b="1" u="sng" dirty="0">
                <a:latin typeface="Arial" panose="020B0604020202020204" pitchFamily="34" charset="0"/>
              </a:rPr>
              <a:t>Members Question and Answer Session</a:t>
            </a:r>
          </a:p>
        </p:txBody>
      </p:sp>
      <p:sp>
        <p:nvSpPr>
          <p:cNvPr id="3" name="Slide Number Placeholder 2"/>
          <p:cNvSpPr>
            <a:spLocks noGrp="1"/>
          </p:cNvSpPr>
          <p:nvPr>
            <p:ph type="sldNum" sz="quarter" idx="10"/>
          </p:nvPr>
        </p:nvSpPr>
        <p:spPr/>
        <p:txBody>
          <a:bodyPr/>
          <a:lstStyle/>
          <a:p>
            <a:fld id="{DD9A7C1E-E958-415F-96B8-268A57626053}" type="slidenum">
              <a:rPr lang="es-ES_tradnl" altLang="en-GB" smtClean="0"/>
              <a:pPr/>
              <a:t>53</a:t>
            </a:fld>
            <a:endParaRPr lang="es-ES_tradnl" altLang="en-GB" dirty="0"/>
          </a:p>
        </p:txBody>
      </p:sp>
    </p:spTree>
    <p:extLst>
      <p:ext uri="{BB962C8B-B14F-4D97-AF65-F5344CB8AC3E}">
        <p14:creationId xmlns:p14="http://schemas.microsoft.com/office/powerpoint/2010/main" val="386398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9A7C1E-E958-415F-96B8-268A57626053}" type="slidenum">
              <a:rPr lang="es-ES_tradnl" altLang="en-GB" smtClean="0"/>
              <a:pPr/>
              <a:t>54</a:t>
            </a:fld>
            <a:endParaRPr lang="es-ES_tradnl" altLang="en-GB" dirty="0"/>
          </a:p>
        </p:txBody>
      </p:sp>
      <p:pic>
        <p:nvPicPr>
          <p:cNvPr id="4" name="Picture 3">
            <a:extLst>
              <a:ext uri="{FF2B5EF4-FFF2-40B4-BE49-F238E27FC236}">
                <a16:creationId xmlns:a16="http://schemas.microsoft.com/office/drawing/2014/main" id="{70C598BF-6396-F883-700B-CDE9D6C69883}"/>
              </a:ext>
            </a:extLst>
          </p:cNvPr>
          <p:cNvPicPr>
            <a:picLocks noChangeAspect="1"/>
          </p:cNvPicPr>
          <p:nvPr/>
        </p:nvPicPr>
        <p:blipFill>
          <a:blip r:embed="rId3"/>
          <a:stretch>
            <a:fillRect/>
          </a:stretch>
        </p:blipFill>
        <p:spPr>
          <a:xfrm>
            <a:off x="2606349" y="217884"/>
            <a:ext cx="6979302" cy="6422231"/>
          </a:xfrm>
          <a:prstGeom prst="rect">
            <a:avLst/>
          </a:prstGeom>
        </p:spPr>
      </p:pic>
    </p:spTree>
    <p:extLst>
      <p:ext uri="{BB962C8B-B14F-4D97-AF65-F5344CB8AC3E}">
        <p14:creationId xmlns:p14="http://schemas.microsoft.com/office/powerpoint/2010/main" val="2743781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717032"/>
            <a:ext cx="1219200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3800" baseline="0">
                <a:solidFill>
                  <a:schemeClr val="bg1"/>
                </a:solidFill>
                <a:latin typeface="Arial" charset="0"/>
                <a:ea typeface="+mj-ea"/>
                <a:cs typeface="+mj-cs"/>
              </a:defRPr>
            </a:lvl1pPr>
            <a:lvl2pPr algn="l" rtl="0" eaLnBrk="0" fontAlgn="base" hangingPunct="0">
              <a:lnSpc>
                <a:spcPct val="80000"/>
              </a:lnSpc>
              <a:spcBef>
                <a:spcPct val="0"/>
              </a:spcBef>
              <a:spcAft>
                <a:spcPct val="0"/>
              </a:spcAft>
              <a:defRPr sz="2600">
                <a:solidFill>
                  <a:srgbClr val="447D1B"/>
                </a:solidFill>
                <a:latin typeface="Arial" charset="0"/>
              </a:defRPr>
            </a:lvl2pPr>
            <a:lvl3pPr algn="l" rtl="0" eaLnBrk="0" fontAlgn="base" hangingPunct="0">
              <a:lnSpc>
                <a:spcPct val="80000"/>
              </a:lnSpc>
              <a:spcBef>
                <a:spcPct val="0"/>
              </a:spcBef>
              <a:spcAft>
                <a:spcPct val="0"/>
              </a:spcAft>
              <a:defRPr sz="2600">
                <a:solidFill>
                  <a:srgbClr val="447D1B"/>
                </a:solidFill>
                <a:latin typeface="Arial" charset="0"/>
              </a:defRPr>
            </a:lvl3pPr>
            <a:lvl4pPr algn="l" rtl="0" eaLnBrk="0" fontAlgn="base" hangingPunct="0">
              <a:lnSpc>
                <a:spcPct val="80000"/>
              </a:lnSpc>
              <a:spcBef>
                <a:spcPct val="0"/>
              </a:spcBef>
              <a:spcAft>
                <a:spcPct val="0"/>
              </a:spcAft>
              <a:defRPr sz="2600">
                <a:solidFill>
                  <a:srgbClr val="447D1B"/>
                </a:solidFill>
                <a:latin typeface="Arial" charset="0"/>
              </a:defRPr>
            </a:lvl4pPr>
            <a:lvl5pPr algn="l" rtl="0" eaLnBrk="0" fontAlgn="base" hangingPunct="0">
              <a:lnSpc>
                <a:spcPct val="80000"/>
              </a:lnSpc>
              <a:spcBef>
                <a:spcPct val="0"/>
              </a:spcBef>
              <a:spcAft>
                <a:spcPct val="0"/>
              </a:spcAft>
              <a:defRPr sz="2600">
                <a:solidFill>
                  <a:srgbClr val="447D1B"/>
                </a:solidFill>
                <a:latin typeface="Arial" charset="0"/>
              </a:defRPr>
            </a:lvl5pPr>
            <a:lvl6pPr marL="457200" algn="l" rtl="0" eaLnBrk="0" fontAlgn="base" hangingPunct="0">
              <a:lnSpc>
                <a:spcPct val="80000"/>
              </a:lnSpc>
              <a:spcBef>
                <a:spcPct val="0"/>
              </a:spcBef>
              <a:spcAft>
                <a:spcPct val="0"/>
              </a:spcAft>
              <a:defRPr sz="2600">
                <a:solidFill>
                  <a:srgbClr val="447D1B"/>
                </a:solidFill>
                <a:latin typeface="Arial Black" pitchFamily="34" charset="0"/>
              </a:defRPr>
            </a:lvl6pPr>
            <a:lvl7pPr marL="914400" algn="l" rtl="0" eaLnBrk="0" fontAlgn="base" hangingPunct="0">
              <a:lnSpc>
                <a:spcPct val="80000"/>
              </a:lnSpc>
              <a:spcBef>
                <a:spcPct val="0"/>
              </a:spcBef>
              <a:spcAft>
                <a:spcPct val="0"/>
              </a:spcAft>
              <a:defRPr sz="2600">
                <a:solidFill>
                  <a:srgbClr val="447D1B"/>
                </a:solidFill>
                <a:latin typeface="Arial Black" pitchFamily="34" charset="0"/>
              </a:defRPr>
            </a:lvl7pPr>
            <a:lvl8pPr marL="1371600" algn="l" rtl="0" eaLnBrk="0" fontAlgn="base" hangingPunct="0">
              <a:lnSpc>
                <a:spcPct val="80000"/>
              </a:lnSpc>
              <a:spcBef>
                <a:spcPct val="0"/>
              </a:spcBef>
              <a:spcAft>
                <a:spcPct val="0"/>
              </a:spcAft>
              <a:defRPr sz="2600">
                <a:solidFill>
                  <a:srgbClr val="447D1B"/>
                </a:solidFill>
                <a:latin typeface="Arial Black" pitchFamily="34" charset="0"/>
              </a:defRPr>
            </a:lvl8pPr>
            <a:lvl9pPr marL="1828800" algn="l" rtl="0" eaLnBrk="0" fontAlgn="base" hangingPunct="0">
              <a:lnSpc>
                <a:spcPct val="80000"/>
              </a:lnSpc>
              <a:spcBef>
                <a:spcPct val="0"/>
              </a:spcBef>
              <a:spcAft>
                <a:spcPct val="0"/>
              </a:spcAft>
              <a:defRPr sz="2600">
                <a:solidFill>
                  <a:srgbClr val="447D1B"/>
                </a:solidFill>
                <a:latin typeface="Arial Black" pitchFamily="34" charset="0"/>
              </a:defRPr>
            </a:lvl9pPr>
          </a:lstStyle>
          <a:p>
            <a:endParaRPr lang="en-US" sz="2400" kern="0" dirty="0"/>
          </a:p>
        </p:txBody>
      </p:sp>
      <p:sp>
        <p:nvSpPr>
          <p:cNvPr id="5" name="TextBox 4"/>
          <p:cNvSpPr txBox="1"/>
          <p:nvPr/>
        </p:nvSpPr>
        <p:spPr>
          <a:xfrm>
            <a:off x="0" y="2132856"/>
            <a:ext cx="12192000" cy="1200329"/>
          </a:xfrm>
          <a:prstGeom prst="rect">
            <a:avLst/>
          </a:prstGeom>
          <a:noFill/>
        </p:spPr>
        <p:txBody>
          <a:bodyPr wrap="square" rtlCol="0">
            <a:spAutoFit/>
          </a:bodyPr>
          <a:lstStyle/>
          <a:p>
            <a:pPr algn="ctr"/>
            <a:r>
              <a:rPr lang="en-US" sz="7200" kern="0" dirty="0">
                <a:solidFill>
                  <a:srgbClr val="FFFFFF"/>
                </a:solidFill>
                <a:latin typeface="Arial" charset="0"/>
                <a:ea typeface="+mj-ea"/>
                <a:cs typeface="+mj-cs"/>
              </a:rPr>
              <a:t>Thank You!</a:t>
            </a:r>
          </a:p>
        </p:txBody>
      </p:sp>
      <p:pic>
        <p:nvPicPr>
          <p:cNvPr id="7" name="Picture 6">
            <a:extLst>
              <a:ext uri="{FF2B5EF4-FFF2-40B4-BE49-F238E27FC236}">
                <a16:creationId xmlns:a16="http://schemas.microsoft.com/office/drawing/2014/main" id="{DDD2D58E-AF85-5E3D-F0CB-3C942D76D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20" y="5083304"/>
            <a:ext cx="5195739" cy="1754326"/>
          </a:xfrm>
          <a:prstGeom prst="rect">
            <a:avLst/>
          </a:prstGeom>
        </p:spPr>
      </p:pic>
    </p:spTree>
    <p:extLst>
      <p:ext uri="{BB962C8B-B14F-4D97-AF65-F5344CB8AC3E}">
        <p14:creationId xmlns:p14="http://schemas.microsoft.com/office/powerpoint/2010/main" val="2188986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35FBED-7D61-4631-9BB7-960CB247E2DB}"/>
              </a:ext>
            </a:extLst>
          </p:cNvPr>
          <p:cNvSpPr>
            <a:spLocks noGrp="1"/>
          </p:cNvSpPr>
          <p:nvPr>
            <p:ph type="ctrTitle"/>
          </p:nvPr>
        </p:nvSpPr>
        <p:spPr>
          <a:xfrm>
            <a:off x="400595" y="806335"/>
            <a:ext cx="9497318" cy="2622665"/>
          </a:xfrm>
        </p:spPr>
        <p:txBody>
          <a:bodyPr/>
          <a:lstStyle/>
          <a:p>
            <a:r>
              <a:rPr lang="en-US" dirty="0"/>
              <a:t>Dairyland Power Cooperative Update</a:t>
            </a:r>
          </a:p>
        </p:txBody>
      </p:sp>
      <p:sp>
        <p:nvSpPr>
          <p:cNvPr id="8" name="Subtitle 7">
            <a:extLst>
              <a:ext uri="{FF2B5EF4-FFF2-40B4-BE49-F238E27FC236}">
                <a16:creationId xmlns:a16="http://schemas.microsoft.com/office/drawing/2014/main" id="{FEE71A80-F9EF-4A54-BD37-B45324D4E5F6}"/>
              </a:ext>
            </a:extLst>
          </p:cNvPr>
          <p:cNvSpPr>
            <a:spLocks noGrp="1"/>
          </p:cNvSpPr>
          <p:nvPr>
            <p:ph type="subTitle" idx="1"/>
          </p:nvPr>
        </p:nvSpPr>
        <p:spPr/>
        <p:txBody>
          <a:bodyPr/>
          <a:lstStyle/>
          <a:p>
            <a:r>
              <a:rPr lang="en-US" dirty="0"/>
              <a:t>Brent Ridge, President &amp; CEO</a:t>
            </a:r>
          </a:p>
        </p:txBody>
      </p:sp>
      <p:sp>
        <p:nvSpPr>
          <p:cNvPr id="9" name="Text Placeholder 8">
            <a:extLst>
              <a:ext uri="{FF2B5EF4-FFF2-40B4-BE49-F238E27FC236}">
                <a16:creationId xmlns:a16="http://schemas.microsoft.com/office/drawing/2014/main" id="{4CB17C09-F70E-4068-8EC1-CD948DDB533C}"/>
              </a:ext>
            </a:extLst>
          </p:cNvPr>
          <p:cNvSpPr>
            <a:spLocks noGrp="1"/>
          </p:cNvSpPr>
          <p:nvPr>
            <p:ph type="body" sz="quarter" idx="11"/>
          </p:nvPr>
        </p:nvSpPr>
        <p:spPr/>
        <p:txBody>
          <a:bodyPr/>
          <a:lstStyle/>
          <a:p>
            <a:r>
              <a:rPr lang="en-US" dirty="0"/>
              <a:t>Presented To: Bayfield Electric Cooperative </a:t>
            </a:r>
            <a:br>
              <a:rPr lang="en-US" dirty="0"/>
            </a:br>
            <a:r>
              <a:rPr lang="en-US" dirty="0"/>
              <a:t>Annual Meeting</a:t>
            </a:r>
            <a:br>
              <a:rPr lang="en-US" dirty="0"/>
            </a:br>
            <a:r>
              <a:rPr lang="en-US" dirty="0"/>
              <a:t>May 13, 2023</a:t>
            </a:r>
          </a:p>
        </p:txBody>
      </p:sp>
      <p:sp>
        <p:nvSpPr>
          <p:cNvPr id="10" name="Footer Placeholder 9">
            <a:extLst>
              <a:ext uri="{FF2B5EF4-FFF2-40B4-BE49-F238E27FC236}">
                <a16:creationId xmlns:a16="http://schemas.microsoft.com/office/drawing/2014/main" id="{442DC85B-51C8-4551-B26B-EC968BDD06BA}"/>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84728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grass, mountain, outdoor&#10;&#10;Description automatically generated">
            <a:extLst>
              <a:ext uri="{FF2B5EF4-FFF2-40B4-BE49-F238E27FC236}">
                <a16:creationId xmlns:a16="http://schemas.microsoft.com/office/drawing/2014/main" id="{8FE28833-F5D5-49E8-BCBE-F0B727AA0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628"/>
          <a:stretch/>
        </p:blipFill>
        <p:spPr>
          <a:xfrm>
            <a:off x="275946" y="689459"/>
            <a:ext cx="11640107" cy="502623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EA23AC22-0F18-499F-BE74-13F698E9BBA6}"/>
              </a:ext>
            </a:extLst>
          </p:cNvPr>
          <p:cNvSpPr/>
          <p:nvPr/>
        </p:nvSpPr>
        <p:spPr>
          <a:xfrm>
            <a:off x="257117" y="689458"/>
            <a:ext cx="5688297" cy="502623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pic>
        <p:nvPicPr>
          <p:cNvPr id="6" name="Graphic 5" descr="Lightning bolt with solid fill">
            <a:extLst>
              <a:ext uri="{FF2B5EF4-FFF2-40B4-BE49-F238E27FC236}">
                <a16:creationId xmlns:a16="http://schemas.microsoft.com/office/drawing/2014/main" id="{B4A80199-158A-4B7A-BF29-62D0FE568BC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955" t="8386" r="22440" b="12299"/>
          <a:stretch/>
        </p:blipFill>
        <p:spPr>
          <a:xfrm>
            <a:off x="5446258" y="689457"/>
            <a:ext cx="1959658" cy="5026235"/>
          </a:xfrm>
          <a:prstGeom prst="rect">
            <a:avLst/>
          </a:prstGeom>
          <a:effectLst>
            <a:outerShdw blurRad="50800" dist="38100" dir="5400000" algn="t" rotWithShape="0">
              <a:prstClr val="black">
                <a:alpha val="40000"/>
              </a:prstClr>
            </a:outerShdw>
          </a:effectLst>
        </p:spPr>
      </p:pic>
      <p:sp>
        <p:nvSpPr>
          <p:cNvPr id="7" name="Right Triangle 20">
            <a:extLst>
              <a:ext uri="{FF2B5EF4-FFF2-40B4-BE49-F238E27FC236}">
                <a16:creationId xmlns:a16="http://schemas.microsoft.com/office/drawing/2014/main" id="{C19C6124-6B9B-4D00-AE3F-F37BC721E3E5}"/>
              </a:ext>
            </a:extLst>
          </p:cNvPr>
          <p:cNvSpPr/>
          <p:nvPr/>
        </p:nvSpPr>
        <p:spPr>
          <a:xfrm rot="13123999">
            <a:off x="5102249" y="3487914"/>
            <a:ext cx="1506772" cy="1585201"/>
          </a:xfrm>
          <a:custGeom>
            <a:avLst/>
            <a:gdLst>
              <a:gd name="connsiteX0" fmla="*/ 0 w 819397"/>
              <a:gd name="connsiteY0" fmla="*/ 878774 h 878774"/>
              <a:gd name="connsiteX1" fmla="*/ 0 w 819397"/>
              <a:gd name="connsiteY1" fmla="*/ 0 h 878774"/>
              <a:gd name="connsiteX2" fmla="*/ 819397 w 819397"/>
              <a:gd name="connsiteY2" fmla="*/ 878774 h 878774"/>
              <a:gd name="connsiteX3" fmla="*/ 0 w 819397"/>
              <a:gd name="connsiteY3" fmla="*/ 878774 h 878774"/>
              <a:gd name="connsiteX0" fmla="*/ 179930 w 819397"/>
              <a:gd name="connsiteY0" fmla="*/ 1211430 h 1211430"/>
              <a:gd name="connsiteX1" fmla="*/ 0 w 819397"/>
              <a:gd name="connsiteY1" fmla="*/ 0 h 1211430"/>
              <a:gd name="connsiteX2" fmla="*/ 819397 w 819397"/>
              <a:gd name="connsiteY2" fmla="*/ 878774 h 1211430"/>
              <a:gd name="connsiteX3" fmla="*/ 179930 w 819397"/>
              <a:gd name="connsiteY3" fmla="*/ 1211430 h 1211430"/>
              <a:gd name="connsiteX0" fmla="*/ 179930 w 819397"/>
              <a:gd name="connsiteY0" fmla="*/ 1211430 h 1211430"/>
              <a:gd name="connsiteX1" fmla="*/ 0 w 819397"/>
              <a:gd name="connsiteY1" fmla="*/ 0 h 1211430"/>
              <a:gd name="connsiteX2" fmla="*/ 819397 w 819397"/>
              <a:gd name="connsiteY2" fmla="*/ 878774 h 1211430"/>
              <a:gd name="connsiteX3" fmla="*/ 179930 w 819397"/>
              <a:gd name="connsiteY3" fmla="*/ 1211430 h 1211430"/>
              <a:gd name="connsiteX0" fmla="*/ 205050 w 844517"/>
              <a:gd name="connsiteY0" fmla="*/ 1299912 h 1299912"/>
              <a:gd name="connsiteX1" fmla="*/ 0 w 844517"/>
              <a:gd name="connsiteY1" fmla="*/ 0 h 1299912"/>
              <a:gd name="connsiteX2" fmla="*/ 844517 w 844517"/>
              <a:gd name="connsiteY2" fmla="*/ 967256 h 1299912"/>
              <a:gd name="connsiteX3" fmla="*/ 205050 w 844517"/>
              <a:gd name="connsiteY3" fmla="*/ 1299912 h 1299912"/>
              <a:gd name="connsiteX0" fmla="*/ 205050 w 813555"/>
              <a:gd name="connsiteY0" fmla="*/ 1299912 h 1299912"/>
              <a:gd name="connsiteX1" fmla="*/ 0 w 813555"/>
              <a:gd name="connsiteY1" fmla="*/ 0 h 1299912"/>
              <a:gd name="connsiteX2" fmla="*/ 813555 w 813555"/>
              <a:gd name="connsiteY2" fmla="*/ 847364 h 1299912"/>
              <a:gd name="connsiteX3" fmla="*/ 205050 w 813555"/>
              <a:gd name="connsiteY3" fmla="*/ 1299912 h 1299912"/>
              <a:gd name="connsiteX0" fmla="*/ 617109 w 1225614"/>
              <a:gd name="connsiteY0" fmla="*/ 1080701 h 1080701"/>
              <a:gd name="connsiteX1" fmla="*/ 0 w 1225614"/>
              <a:gd name="connsiteY1" fmla="*/ 0 h 1080701"/>
              <a:gd name="connsiteX2" fmla="*/ 1225614 w 1225614"/>
              <a:gd name="connsiteY2" fmla="*/ 628153 h 1080701"/>
              <a:gd name="connsiteX3" fmla="*/ 617109 w 1225614"/>
              <a:gd name="connsiteY3" fmla="*/ 1080701 h 1080701"/>
              <a:gd name="connsiteX0" fmla="*/ 825183 w 1433688"/>
              <a:gd name="connsiteY0" fmla="*/ 1438656 h 1438656"/>
              <a:gd name="connsiteX1" fmla="*/ 0 w 1433688"/>
              <a:gd name="connsiteY1" fmla="*/ 0 h 1438656"/>
              <a:gd name="connsiteX2" fmla="*/ 1433688 w 1433688"/>
              <a:gd name="connsiteY2" fmla="*/ 986108 h 1438656"/>
              <a:gd name="connsiteX3" fmla="*/ 825183 w 1433688"/>
              <a:gd name="connsiteY3" fmla="*/ 1438656 h 1438656"/>
            </a:gdLst>
            <a:ahLst/>
            <a:cxnLst>
              <a:cxn ang="0">
                <a:pos x="connsiteX0" y="connsiteY0"/>
              </a:cxn>
              <a:cxn ang="0">
                <a:pos x="connsiteX1" y="connsiteY1"/>
              </a:cxn>
              <a:cxn ang="0">
                <a:pos x="connsiteX2" y="connsiteY2"/>
              </a:cxn>
              <a:cxn ang="0">
                <a:pos x="connsiteX3" y="connsiteY3"/>
              </a:cxn>
            </a:cxnLst>
            <a:rect l="l" t="t" r="r" b="b"/>
            <a:pathLst>
              <a:path w="1433688" h="1438656">
                <a:moveTo>
                  <a:pt x="825183" y="1438656"/>
                </a:moveTo>
                <a:lnTo>
                  <a:pt x="0" y="0"/>
                </a:lnTo>
                <a:lnTo>
                  <a:pt x="1433688" y="986108"/>
                </a:lnTo>
                <a:lnTo>
                  <a:pt x="825183" y="1438656"/>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8" name="Content Placeholder 2">
            <a:extLst>
              <a:ext uri="{FF2B5EF4-FFF2-40B4-BE49-F238E27FC236}">
                <a16:creationId xmlns:a16="http://schemas.microsoft.com/office/drawing/2014/main" id="{6A65092F-AE96-4831-831F-061920E7774A}"/>
              </a:ext>
            </a:extLst>
          </p:cNvPr>
          <p:cNvSpPr txBox="1">
            <a:spLocks/>
          </p:cNvSpPr>
          <p:nvPr/>
        </p:nvSpPr>
        <p:spPr>
          <a:xfrm>
            <a:off x="275946" y="755905"/>
            <a:ext cx="5669465" cy="49597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Lt BT"/>
                <a:ea typeface="+mn-ea"/>
                <a:cs typeface="+mn-cs"/>
              </a:rPr>
              <a:t>THANKS &amp; GRATITUDE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rPr>
              <a:t>MEMBERS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rPr>
              <a:t>TEAMMATES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rPr>
              <a:t>DAIRYLAND MANAGERS </a:t>
            </a:r>
            <a:b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rPr>
            </a:b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rPr>
              <a:t>ASSOCIATION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utura Hv BT"/>
                <a:ea typeface="+mn-ea"/>
                <a:cs typeface="+mn-cs"/>
              </a:rPr>
              <a:t>DAIRYLAND BOARD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Futura Lt BT"/>
              <a:ea typeface="+mn-ea"/>
              <a:cs typeface="+mn-cs"/>
            </a:endParaRPr>
          </a:p>
        </p:txBody>
      </p:sp>
      <p:cxnSp>
        <p:nvCxnSpPr>
          <p:cNvPr id="9" name="Straight Connector 8">
            <a:extLst>
              <a:ext uri="{FF2B5EF4-FFF2-40B4-BE49-F238E27FC236}">
                <a16:creationId xmlns:a16="http://schemas.microsoft.com/office/drawing/2014/main" id="{DD7A6C6C-94CF-46AA-ADA2-2510CFC976B7}"/>
              </a:ext>
            </a:extLst>
          </p:cNvPr>
          <p:cNvCxnSpPr/>
          <p:nvPr/>
        </p:nvCxnSpPr>
        <p:spPr>
          <a:xfrm>
            <a:off x="621358" y="1442720"/>
            <a:ext cx="4967287" cy="0"/>
          </a:xfrm>
          <a:prstGeom prst="line">
            <a:avLst/>
          </a:prstGeom>
          <a:ln>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E7FA0458-B1DB-FF34-C801-9B82F04FEB32}"/>
              </a:ext>
            </a:extLst>
          </p:cNvPr>
          <p:cNvSpPr>
            <a:spLocks noGrp="1"/>
          </p:cNvSpPr>
          <p:nvPr>
            <p:ph type="sldNum" sz="quarter" idx="10"/>
          </p:nvPr>
        </p:nvSpPr>
        <p:spPr>
          <a:xfrm>
            <a:off x="799755" y="6356350"/>
            <a:ext cx="6833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11" name="Footer Placeholder 2">
            <a:extLst>
              <a:ext uri="{FF2B5EF4-FFF2-40B4-BE49-F238E27FC236}">
                <a16:creationId xmlns:a16="http://schemas.microsoft.com/office/drawing/2014/main" id="{1C40214E-714E-1443-9EFB-F2B06B5752DD}"/>
              </a:ext>
            </a:extLst>
          </p:cNvPr>
          <p:cNvSpPr>
            <a:spLocks noGrp="1"/>
          </p:cNvSpPr>
          <p:nvPr>
            <p:ph type="ftr" sz="quarter" idx="11"/>
          </p:nvPr>
        </p:nvSpPr>
        <p:spPr>
          <a:xfrm>
            <a:off x="4648200" y="6356350"/>
            <a:ext cx="289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Tree>
    <p:extLst>
      <p:ext uri="{BB962C8B-B14F-4D97-AF65-F5344CB8AC3E}">
        <p14:creationId xmlns:p14="http://schemas.microsoft.com/office/powerpoint/2010/main" val="23336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FAF7E4-9D28-49FB-AB20-DBB43177E793}"/>
              </a:ext>
            </a:extLst>
          </p:cNvPr>
          <p:cNvPicPr>
            <a:picLocks noChangeAspect="1"/>
          </p:cNvPicPr>
          <p:nvPr/>
        </p:nvPicPr>
        <p:blipFill rotWithShape="1">
          <a:blip r:embed="rId2"/>
          <a:srcRect t="4829" b="492"/>
          <a:stretch/>
        </p:blipFill>
        <p:spPr>
          <a:xfrm>
            <a:off x="0" y="0"/>
            <a:ext cx="11648303" cy="6858000"/>
          </a:xfrm>
          <a:prstGeom prst="rect">
            <a:avLst/>
          </a:prstGeom>
        </p:spPr>
      </p:pic>
      <p:pic>
        <p:nvPicPr>
          <p:cNvPr id="15" name="Graphic 14">
            <a:extLst>
              <a:ext uri="{FF2B5EF4-FFF2-40B4-BE49-F238E27FC236}">
                <a16:creationId xmlns:a16="http://schemas.microsoft.com/office/drawing/2014/main" id="{A54D690B-424A-4B40-BF6E-6A5A2EA93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955" y="486002"/>
            <a:ext cx="2647950" cy="1190625"/>
          </a:xfrm>
          <a:prstGeom prst="rect">
            <a:avLst/>
          </a:prstGeom>
        </p:spPr>
      </p:pic>
      <p:pic>
        <p:nvPicPr>
          <p:cNvPr id="4" name="Picture 3">
            <a:extLst>
              <a:ext uri="{FF2B5EF4-FFF2-40B4-BE49-F238E27FC236}">
                <a16:creationId xmlns:a16="http://schemas.microsoft.com/office/drawing/2014/main" id="{10C42B3C-DEF8-4FA8-85EB-6FBA30790A17}"/>
              </a:ext>
            </a:extLst>
          </p:cNvPr>
          <p:cNvPicPr>
            <a:picLocks noChangeAspect="1"/>
          </p:cNvPicPr>
          <p:nvPr/>
        </p:nvPicPr>
        <p:blipFill rotWithShape="1">
          <a:blip r:embed="rId5"/>
          <a:srcRect b="31818"/>
          <a:stretch/>
        </p:blipFill>
        <p:spPr>
          <a:xfrm>
            <a:off x="10646546" y="6280828"/>
            <a:ext cx="1452258" cy="468083"/>
          </a:xfrm>
          <a:prstGeom prst="rect">
            <a:avLst/>
          </a:prstGeom>
        </p:spPr>
      </p:pic>
      <p:sp>
        <p:nvSpPr>
          <p:cNvPr id="5" name="Slide Number Placeholder 3">
            <a:extLst>
              <a:ext uri="{FF2B5EF4-FFF2-40B4-BE49-F238E27FC236}">
                <a16:creationId xmlns:a16="http://schemas.microsoft.com/office/drawing/2014/main" id="{945EC773-3332-FDF6-753D-4B66A5748255}"/>
              </a:ext>
            </a:extLst>
          </p:cNvPr>
          <p:cNvSpPr txBox="1">
            <a:spLocks/>
          </p:cNvSpPr>
          <p:nvPr/>
        </p:nvSpPr>
        <p:spPr>
          <a:xfrm>
            <a:off x="799755" y="6356350"/>
            <a:ext cx="6833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Calibri Light" panose="020F0302020204030204" pitchFamily="34" charset="0"/>
                <a:ea typeface="+mn-ea"/>
                <a:cs typeface="Calibri Light" panose="020F03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Calibri Light" panose="020F0302020204030204" pitchFamily="34" charset="0"/>
                <a:ea typeface="+mn-ea"/>
                <a:cs typeface="Calibri Light" panose="020F03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endParaRPr>
          </a:p>
        </p:txBody>
      </p:sp>
      <p:sp>
        <p:nvSpPr>
          <p:cNvPr id="7" name="Footer Placeholder 2">
            <a:extLst>
              <a:ext uri="{FF2B5EF4-FFF2-40B4-BE49-F238E27FC236}">
                <a16:creationId xmlns:a16="http://schemas.microsoft.com/office/drawing/2014/main" id="{B10CD66E-7264-FC8E-8AD2-03D4A26CE067}"/>
              </a:ext>
            </a:extLst>
          </p:cNvPr>
          <p:cNvSpPr txBox="1">
            <a:spLocks/>
          </p:cNvSpPr>
          <p:nvPr/>
        </p:nvSpPr>
        <p:spPr>
          <a:xfrm>
            <a:off x="4648200" y="6356350"/>
            <a:ext cx="2895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accent1"/>
                </a:solidFill>
                <a:latin typeface="Futura Lt BT" panose="020B04020202040203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utura Lt BT" panose="020B0402020204020303" pitchFamily="34" charset="0"/>
                <a:ea typeface="+mn-ea"/>
                <a:cs typeface="+mn-cs"/>
              </a:rPr>
              <a:t>Dairyland System Only</a:t>
            </a:r>
          </a:p>
        </p:txBody>
      </p:sp>
    </p:spTree>
    <p:extLst>
      <p:ext uri="{BB962C8B-B14F-4D97-AF65-F5344CB8AC3E}">
        <p14:creationId xmlns:p14="http://schemas.microsoft.com/office/powerpoint/2010/main" val="35454790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a:extLst>
              <a:ext uri="{FF2B5EF4-FFF2-40B4-BE49-F238E27FC236}">
                <a16:creationId xmlns:a16="http://schemas.microsoft.com/office/drawing/2014/main" id="{5A23D427-B410-D24C-62DC-C39D33ADA59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05A9C"/>
                </a:solidFill>
                <a:effectLst/>
                <a:uLnTx/>
                <a:uFillTx/>
                <a:latin typeface="Futura Lt BT" panose="020B04020202040203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5A9C"/>
              </a:solidFill>
              <a:effectLst/>
              <a:uLnTx/>
              <a:uFillTx/>
              <a:latin typeface="Futura Lt BT" panose="020B0402020204020303" pitchFamily="34" charset="0"/>
              <a:ea typeface="+mn-ea"/>
              <a:cs typeface="+mn-cs"/>
            </a:endParaRPr>
          </a:p>
        </p:txBody>
      </p:sp>
      <p:sp>
        <p:nvSpPr>
          <p:cNvPr id="3" name="Footer Placeholder 2">
            <a:extLst>
              <a:ext uri="{FF2B5EF4-FFF2-40B4-BE49-F238E27FC236}">
                <a16:creationId xmlns:a16="http://schemas.microsoft.com/office/drawing/2014/main" id="{436872AA-58F5-CBDD-ACE8-770B887E450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A9C"/>
                </a:solidFill>
                <a:effectLst/>
                <a:uLnTx/>
                <a:uFillTx/>
                <a:latin typeface="Calibri Light" panose="020F0302020204030204" pitchFamily="34" charset="0"/>
                <a:ea typeface="+mn-ea"/>
                <a:cs typeface="Calibri Light" panose="020F0302020204030204" pitchFamily="34" charset="0"/>
              </a:rPr>
              <a:t>Dairyland System Only</a:t>
            </a:r>
          </a:p>
        </p:txBody>
      </p:sp>
      <p:sp>
        <p:nvSpPr>
          <p:cNvPr id="2" name="Title 1">
            <a:extLst>
              <a:ext uri="{FF2B5EF4-FFF2-40B4-BE49-F238E27FC236}">
                <a16:creationId xmlns:a16="http://schemas.microsoft.com/office/drawing/2014/main" id="{E60F96B5-CF36-49ED-8560-B201BBCF9E77}"/>
              </a:ext>
            </a:extLst>
          </p:cNvPr>
          <p:cNvSpPr>
            <a:spLocks noGrp="1"/>
          </p:cNvSpPr>
          <p:nvPr>
            <p:ph type="title"/>
          </p:nvPr>
        </p:nvSpPr>
        <p:spPr/>
        <p:txBody>
          <a:bodyPr/>
          <a:lstStyle/>
          <a:p>
            <a:r>
              <a:rPr lang="en-US" dirty="0"/>
              <a:t>How Do We Achieve Sustainability? </a:t>
            </a:r>
          </a:p>
        </p:txBody>
      </p:sp>
      <p:grpSp>
        <p:nvGrpSpPr>
          <p:cNvPr id="24" name="Group 23">
            <a:extLst>
              <a:ext uri="{FF2B5EF4-FFF2-40B4-BE49-F238E27FC236}">
                <a16:creationId xmlns:a16="http://schemas.microsoft.com/office/drawing/2014/main" id="{454EB2D0-2884-41F8-8D5B-37AB8D6EC126}"/>
              </a:ext>
            </a:extLst>
          </p:cNvPr>
          <p:cNvGrpSpPr/>
          <p:nvPr/>
        </p:nvGrpSpPr>
        <p:grpSpPr>
          <a:xfrm>
            <a:off x="7964607" y="1580938"/>
            <a:ext cx="3117487" cy="3489976"/>
            <a:chOff x="8619422" y="1114425"/>
            <a:chExt cx="3117487" cy="3489976"/>
          </a:xfrm>
        </p:grpSpPr>
        <p:pic>
          <p:nvPicPr>
            <p:cNvPr id="5" name="Picture 4">
              <a:extLst>
                <a:ext uri="{FF2B5EF4-FFF2-40B4-BE49-F238E27FC236}">
                  <a16:creationId xmlns:a16="http://schemas.microsoft.com/office/drawing/2014/main" id="{E1F36608-55F2-4F87-8635-AC8D1D24CFAB}"/>
                </a:ext>
              </a:extLst>
            </p:cNvPr>
            <p:cNvPicPr>
              <a:picLocks noChangeAspect="1"/>
            </p:cNvPicPr>
            <p:nvPr/>
          </p:nvPicPr>
          <p:blipFill>
            <a:blip r:embed="rId3"/>
            <a:stretch>
              <a:fillRect/>
            </a:stretch>
          </p:blipFill>
          <p:spPr>
            <a:xfrm>
              <a:off x="8641890" y="1114425"/>
              <a:ext cx="3095019" cy="2027238"/>
            </a:xfrm>
            <a:prstGeom prst="rect">
              <a:avLst/>
            </a:prstGeom>
          </p:spPr>
        </p:pic>
        <p:sp>
          <p:nvSpPr>
            <p:cNvPr id="4" name="TextBox 3">
              <a:extLst>
                <a:ext uri="{FF2B5EF4-FFF2-40B4-BE49-F238E27FC236}">
                  <a16:creationId xmlns:a16="http://schemas.microsoft.com/office/drawing/2014/main" id="{53AB8389-8A51-44E8-B35C-0220E917CC9B}"/>
                </a:ext>
              </a:extLst>
            </p:cNvPr>
            <p:cNvSpPr txBox="1"/>
            <p:nvPr/>
          </p:nvSpPr>
          <p:spPr>
            <a:xfrm>
              <a:off x="8619422" y="3127073"/>
              <a:ext cx="3095019"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Lt BT"/>
                  <a:ea typeface="+mn-ea"/>
                  <a:cs typeface="+mn-cs"/>
                </a:rPr>
                <a:t>Sustainability = Creating long-term value by seizing opportunities and managing risks related to environmental and social impacts</a:t>
              </a:r>
            </a:p>
          </p:txBody>
        </p:sp>
      </p:grpSp>
      <p:grpSp>
        <p:nvGrpSpPr>
          <p:cNvPr id="23" name="Group 22">
            <a:extLst>
              <a:ext uri="{FF2B5EF4-FFF2-40B4-BE49-F238E27FC236}">
                <a16:creationId xmlns:a16="http://schemas.microsoft.com/office/drawing/2014/main" id="{2C3DBF0C-8646-45DE-A846-488292327233}"/>
              </a:ext>
            </a:extLst>
          </p:cNvPr>
          <p:cNvGrpSpPr/>
          <p:nvPr/>
        </p:nvGrpSpPr>
        <p:grpSpPr>
          <a:xfrm>
            <a:off x="455091" y="1475744"/>
            <a:ext cx="7471656" cy="4519286"/>
            <a:chOff x="681744" y="1780829"/>
            <a:chExt cx="7471656" cy="4519286"/>
          </a:xfrm>
        </p:grpSpPr>
        <p:pic>
          <p:nvPicPr>
            <p:cNvPr id="9" name="Picture 8">
              <a:extLst>
                <a:ext uri="{FF2B5EF4-FFF2-40B4-BE49-F238E27FC236}">
                  <a16:creationId xmlns:a16="http://schemas.microsoft.com/office/drawing/2014/main" id="{0F9E8F34-7BBD-44CC-961A-F288ACDCF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34" y="1886023"/>
              <a:ext cx="762580" cy="822960"/>
            </a:xfrm>
            <a:prstGeom prst="rect">
              <a:avLst/>
            </a:prstGeom>
          </p:spPr>
        </p:pic>
        <p:pic>
          <p:nvPicPr>
            <p:cNvPr id="10" name="Picture 9" descr="Logo&#10;&#10;Description automatically generated">
              <a:extLst>
                <a:ext uri="{FF2B5EF4-FFF2-40B4-BE49-F238E27FC236}">
                  <a16:creationId xmlns:a16="http://schemas.microsoft.com/office/drawing/2014/main" id="{DED905F6-65E4-48A2-A95F-9AEAA822DA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046" y="3067965"/>
              <a:ext cx="808861" cy="731520"/>
            </a:xfrm>
            <a:prstGeom prst="rect">
              <a:avLst/>
            </a:prstGeom>
          </p:spPr>
        </p:pic>
        <p:pic>
          <p:nvPicPr>
            <p:cNvPr id="11" name="Picture 10" descr="A picture containing venn diagram&#10;&#10;Description automatically generated">
              <a:extLst>
                <a:ext uri="{FF2B5EF4-FFF2-40B4-BE49-F238E27FC236}">
                  <a16:creationId xmlns:a16="http://schemas.microsoft.com/office/drawing/2014/main" id="{EB9E604B-AB71-4792-85AE-5357A71DA3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604" y="4297000"/>
              <a:ext cx="865841" cy="616127"/>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33C87369-1135-438B-82B0-9919173AA1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046" y="5372724"/>
              <a:ext cx="804909" cy="822960"/>
            </a:xfrm>
            <a:prstGeom prst="rect">
              <a:avLst/>
            </a:prstGeom>
          </p:spPr>
        </p:pic>
        <p:sp>
          <p:nvSpPr>
            <p:cNvPr id="13" name="Rectangle 12">
              <a:extLst>
                <a:ext uri="{FF2B5EF4-FFF2-40B4-BE49-F238E27FC236}">
                  <a16:creationId xmlns:a16="http://schemas.microsoft.com/office/drawing/2014/main" id="{1B08C38A-980B-41A5-BADC-C9FAAA0D711A}"/>
                </a:ext>
              </a:extLst>
            </p:cNvPr>
            <p:cNvSpPr/>
            <p:nvPr/>
          </p:nvSpPr>
          <p:spPr>
            <a:xfrm>
              <a:off x="681744" y="1780829"/>
              <a:ext cx="7471656" cy="1031822"/>
            </a:xfrm>
            <a:prstGeom prst="rect">
              <a:avLst/>
            </a:prstGeom>
            <a:noFill/>
            <a:ln w="25400">
              <a:solidFill>
                <a:srgbClr val="D73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14" name="Rectangle 13">
              <a:extLst>
                <a:ext uri="{FF2B5EF4-FFF2-40B4-BE49-F238E27FC236}">
                  <a16:creationId xmlns:a16="http://schemas.microsoft.com/office/drawing/2014/main" id="{0FB6B503-E5AE-4ADF-A80F-A3EFAD7D2849}"/>
                </a:ext>
              </a:extLst>
            </p:cNvPr>
            <p:cNvSpPr/>
            <p:nvPr/>
          </p:nvSpPr>
          <p:spPr>
            <a:xfrm>
              <a:off x="1709747" y="1886023"/>
              <a:ext cx="590414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utura Hv BT"/>
                  <a:ea typeface="+mn-ea"/>
                  <a:cs typeface="+mn-cs"/>
                </a:rPr>
                <a:t>Safe, reliable &amp; predictable delivery of electricity</a:t>
              </a:r>
            </a:p>
          </p:txBody>
        </p:sp>
        <p:sp>
          <p:nvSpPr>
            <p:cNvPr id="15" name="Rectangle 14">
              <a:extLst>
                <a:ext uri="{FF2B5EF4-FFF2-40B4-BE49-F238E27FC236}">
                  <a16:creationId xmlns:a16="http://schemas.microsoft.com/office/drawing/2014/main" id="{A093F132-C11A-42E6-94F3-F3C38F64A65F}"/>
                </a:ext>
              </a:extLst>
            </p:cNvPr>
            <p:cNvSpPr/>
            <p:nvPr/>
          </p:nvSpPr>
          <p:spPr>
            <a:xfrm>
              <a:off x="681744" y="2929642"/>
              <a:ext cx="7471656" cy="1031822"/>
            </a:xfrm>
            <a:prstGeom prst="rect">
              <a:avLst/>
            </a:prstGeom>
            <a:noFill/>
            <a:ln w="25400">
              <a:solidFill>
                <a:srgbClr val="008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16" name="Rectangle 15">
              <a:extLst>
                <a:ext uri="{FF2B5EF4-FFF2-40B4-BE49-F238E27FC236}">
                  <a16:creationId xmlns:a16="http://schemas.microsoft.com/office/drawing/2014/main" id="{B8F2497D-E627-4AE7-ADCD-80D132772F11}"/>
                </a:ext>
              </a:extLst>
            </p:cNvPr>
            <p:cNvSpPr/>
            <p:nvPr/>
          </p:nvSpPr>
          <p:spPr>
            <a:xfrm>
              <a:off x="681744" y="4097757"/>
              <a:ext cx="7471656" cy="1031822"/>
            </a:xfrm>
            <a:prstGeom prst="rect">
              <a:avLst/>
            </a:prstGeom>
            <a:noFill/>
            <a:ln w="25400">
              <a:solidFill>
                <a:srgbClr val="005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17" name="Rectangle 16">
              <a:extLst>
                <a:ext uri="{FF2B5EF4-FFF2-40B4-BE49-F238E27FC236}">
                  <a16:creationId xmlns:a16="http://schemas.microsoft.com/office/drawing/2014/main" id="{8364D754-8393-4EFD-97BF-5D35C8B82007}"/>
                </a:ext>
              </a:extLst>
            </p:cNvPr>
            <p:cNvSpPr/>
            <p:nvPr/>
          </p:nvSpPr>
          <p:spPr>
            <a:xfrm>
              <a:off x="681744" y="5268293"/>
              <a:ext cx="7471656" cy="1031822"/>
            </a:xfrm>
            <a:prstGeom prst="rect">
              <a:avLst/>
            </a:prstGeom>
            <a:noFill/>
            <a:ln w="25400">
              <a:solidFill>
                <a:srgbClr val="F8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utura Lt BT"/>
                <a:ea typeface="+mn-ea"/>
                <a:cs typeface="+mn-cs"/>
              </a:endParaRPr>
            </a:p>
          </p:txBody>
        </p:sp>
        <p:sp>
          <p:nvSpPr>
            <p:cNvPr id="20" name="Rectangle 19">
              <a:extLst>
                <a:ext uri="{FF2B5EF4-FFF2-40B4-BE49-F238E27FC236}">
                  <a16:creationId xmlns:a16="http://schemas.microsoft.com/office/drawing/2014/main" id="{31704EF1-A45F-4739-9A39-B8EA591E1EA8}"/>
                </a:ext>
              </a:extLst>
            </p:cNvPr>
            <p:cNvSpPr/>
            <p:nvPr/>
          </p:nvSpPr>
          <p:spPr>
            <a:xfrm>
              <a:off x="1709747" y="3013501"/>
              <a:ext cx="626909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utura Hv BT"/>
                  <a:ea typeface="+mn-ea"/>
                  <a:cs typeface="+mn-cs"/>
                </a:rPr>
                <a:t>Cost competitive: lower costs, increase load and grow outside revenue</a:t>
              </a:r>
            </a:p>
          </p:txBody>
        </p:sp>
        <p:sp>
          <p:nvSpPr>
            <p:cNvPr id="21" name="Rectangle 20">
              <a:extLst>
                <a:ext uri="{FF2B5EF4-FFF2-40B4-BE49-F238E27FC236}">
                  <a16:creationId xmlns:a16="http://schemas.microsoft.com/office/drawing/2014/main" id="{D4A4D19C-586F-48A7-8B45-5942D67848F8}"/>
                </a:ext>
              </a:extLst>
            </p:cNvPr>
            <p:cNvSpPr/>
            <p:nvPr/>
          </p:nvSpPr>
          <p:spPr>
            <a:xfrm>
              <a:off x="1709747" y="4185304"/>
              <a:ext cx="590414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utura Hv BT"/>
                  <a:ea typeface="+mn-ea"/>
                  <a:cs typeface="+mn-cs"/>
                </a:rPr>
                <a:t>Methodically lower our carbon output without sacrificing safety &amp; reliability</a:t>
              </a:r>
            </a:p>
          </p:txBody>
        </p:sp>
        <p:sp>
          <p:nvSpPr>
            <p:cNvPr id="22" name="Rectangle 21">
              <a:extLst>
                <a:ext uri="{FF2B5EF4-FFF2-40B4-BE49-F238E27FC236}">
                  <a16:creationId xmlns:a16="http://schemas.microsoft.com/office/drawing/2014/main" id="{687AA385-B972-4B08-8D7B-7275DD6B01F4}"/>
                </a:ext>
              </a:extLst>
            </p:cNvPr>
            <p:cNvSpPr/>
            <p:nvPr/>
          </p:nvSpPr>
          <p:spPr>
            <a:xfrm>
              <a:off x="1709747" y="5553371"/>
              <a:ext cx="59041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utura Hv BT"/>
                  <a:ea typeface="+mn-ea"/>
                  <a:cs typeface="+mn-cs"/>
                </a:rPr>
                <a:t>We are in the people business</a:t>
              </a:r>
            </a:p>
          </p:txBody>
        </p:sp>
      </p:grpSp>
    </p:spTree>
    <p:extLst>
      <p:ext uri="{BB962C8B-B14F-4D97-AF65-F5344CB8AC3E}">
        <p14:creationId xmlns:p14="http://schemas.microsoft.com/office/powerpoint/2010/main" val="3185706588"/>
      </p:ext>
    </p:extLst>
  </p:cSld>
  <p:clrMapOvr>
    <a:masterClrMapping/>
  </p:clrMapOvr>
  <p:transition>
    <p:fade/>
  </p:transition>
</p:sld>
</file>

<file path=ppt/theme/_rels/themeOverride1.xml.rels><?xml version="1.0" encoding="UTF-8" standalone="yes"?>
<Relationships xmlns="http://schemas.openxmlformats.org/package/2006/relationships"><Relationship Id="rId1" Type="http://schemas.openxmlformats.org/officeDocument/2006/relationships/image" Target="../media/image70.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70.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70.jpeg"/></Relationships>
</file>

<file path=ppt/theme/theme1.xml><?xml version="1.0" encoding="utf-8"?>
<a:theme xmlns:a="http://schemas.openxmlformats.org/drawingml/2006/main" name="7_Diseño predeterminado">
  <a:themeElements>
    <a:clrScheme name="Diseño predeterminado 8">
      <a:dk1>
        <a:srgbClr val="4A871D"/>
      </a:dk1>
      <a:lt1>
        <a:srgbClr val="FFFFFF"/>
      </a:lt1>
      <a:dk2>
        <a:srgbClr val="4A871D"/>
      </a:dk2>
      <a:lt2>
        <a:srgbClr val="808080"/>
      </a:lt2>
      <a:accent1>
        <a:srgbClr val="4A871D"/>
      </a:accent1>
      <a:accent2>
        <a:srgbClr val="FFCC66"/>
      </a:accent2>
      <a:accent3>
        <a:srgbClr val="FFFFFF"/>
      </a:accent3>
      <a:accent4>
        <a:srgbClr val="3E7217"/>
      </a:accent4>
      <a:accent5>
        <a:srgbClr val="B1C3AB"/>
      </a:accent5>
      <a:accent6>
        <a:srgbClr val="E7B95C"/>
      </a:accent6>
      <a:hlink>
        <a:srgbClr val="CCCCFF"/>
      </a:hlink>
      <a:folHlink>
        <a:srgbClr val="B2B2B2"/>
      </a:folHlink>
    </a:clrScheme>
    <a:fontScheme name="4_Diseño predeterminado">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4A871D"/>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a:lnSpc>
            <a:spcPct val="90000"/>
          </a:lnSpc>
          <a:defRPr dirty="0"/>
        </a:defPPr>
      </a:lstStyle>
    </a:spDef>
    <a:lnDef>
      <a:spPr bwMode="auto">
        <a:xfrm>
          <a:off x="0" y="0"/>
          <a:ext cx="1" cy="1"/>
        </a:xfrm>
        <a:custGeom>
          <a:avLst/>
          <a:gdLst/>
          <a:ahLst/>
          <a:cxnLst/>
          <a:rect l="0" t="0" r="0" b="0"/>
          <a:pathLst/>
        </a:custGeom>
        <a:solidFill>
          <a:srgbClr val="4A871D"/>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000" b="0" i="0" u="none" strike="noStrike" cap="none" normalizeH="0" baseline="0" smtClean="0">
            <a:ln>
              <a:noFill/>
            </a:ln>
            <a:solidFill>
              <a:srgbClr val="447D1B"/>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8">
        <a:dk1>
          <a:srgbClr val="4A871D"/>
        </a:dk1>
        <a:lt1>
          <a:srgbClr val="FFFFFF"/>
        </a:lt1>
        <a:dk2>
          <a:srgbClr val="4A871D"/>
        </a:dk2>
        <a:lt2>
          <a:srgbClr val="808080"/>
        </a:lt2>
        <a:accent1>
          <a:srgbClr val="4A871D"/>
        </a:accent1>
        <a:accent2>
          <a:srgbClr val="FFCC66"/>
        </a:accent2>
        <a:accent3>
          <a:srgbClr val="FFFFFF"/>
        </a:accent3>
        <a:accent4>
          <a:srgbClr val="3E7217"/>
        </a:accent4>
        <a:accent5>
          <a:srgbClr val="B1C3AB"/>
        </a:accent5>
        <a:accent6>
          <a:srgbClr val="E7B95C"/>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RECA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ECA Branded PowerPoint Template 4x3 V2.pptx" id="{CFE76BAE-571B-4F49-8391-FB22B8D7AC61}" vid="{FB11A770-573E-4E85-9906-5DF255148768}"/>
    </a:ext>
  </a:extLst>
</a:theme>
</file>

<file path=ppt/theme/theme3.xml><?xml version="1.0" encoding="utf-8"?>
<a:theme xmlns:a="http://schemas.openxmlformats.org/drawingml/2006/main" name="1_NRECA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BBD976"/>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RECA Branded PowerPoint Template 4x3 V2.pptx" id="{CFE76BAE-571B-4F49-8391-FB22B8D7AC61}" vid="{FB11A770-573E-4E85-9906-5DF25514876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cet">
  <a:themeElements>
    <a:clrScheme name="DPC">
      <a:dk1>
        <a:sysClr val="windowText" lastClr="000000"/>
      </a:dk1>
      <a:lt1>
        <a:sysClr val="window" lastClr="FFFFFF"/>
      </a:lt1>
      <a:dk2>
        <a:srgbClr val="757070"/>
      </a:dk2>
      <a:lt2>
        <a:srgbClr val="F2F2F2"/>
      </a:lt2>
      <a:accent1>
        <a:srgbClr val="005A9C"/>
      </a:accent1>
      <a:accent2>
        <a:srgbClr val="008457"/>
      </a:accent2>
      <a:accent3>
        <a:srgbClr val="D73647"/>
      </a:accent3>
      <a:accent4>
        <a:srgbClr val="F8991D"/>
      </a:accent4>
      <a:accent5>
        <a:srgbClr val="FFD965"/>
      </a:accent5>
      <a:accent6>
        <a:srgbClr val="A5A5A5"/>
      </a:accent6>
      <a:hlink>
        <a:srgbClr val="48A1FA"/>
      </a:hlink>
      <a:folHlink>
        <a:srgbClr val="954F72"/>
      </a:folHlink>
    </a:clrScheme>
    <a:fontScheme name="Futura BT">
      <a:majorFont>
        <a:latin typeface="Futura Hv BT"/>
        <a:ea typeface=""/>
        <a:cs typeface=""/>
      </a:majorFont>
      <a:minorFont>
        <a:latin typeface="Futura Lt B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PC Template working 2" id="{89F701A5-9A34-4545-BE4D-834FAA9E9546}" vid="{E21665CE-1156-4CA5-AD7F-0C1DB0E7ABEF}"/>
    </a:ext>
  </a:extLst>
</a:theme>
</file>

<file path=ppt/theme/theme6.xml><?xml version="1.0" encoding="utf-8"?>
<a:theme xmlns:a="http://schemas.openxmlformats.org/drawingml/2006/main" name="1_Facet">
  <a:themeElements>
    <a:clrScheme name="DPC">
      <a:dk1>
        <a:sysClr val="windowText" lastClr="000000"/>
      </a:dk1>
      <a:lt1>
        <a:sysClr val="window" lastClr="FFFFFF"/>
      </a:lt1>
      <a:dk2>
        <a:srgbClr val="757070"/>
      </a:dk2>
      <a:lt2>
        <a:srgbClr val="F2F2F2"/>
      </a:lt2>
      <a:accent1>
        <a:srgbClr val="005A9C"/>
      </a:accent1>
      <a:accent2>
        <a:srgbClr val="008457"/>
      </a:accent2>
      <a:accent3>
        <a:srgbClr val="D73647"/>
      </a:accent3>
      <a:accent4>
        <a:srgbClr val="F8991D"/>
      </a:accent4>
      <a:accent5>
        <a:srgbClr val="FFD965"/>
      </a:accent5>
      <a:accent6>
        <a:srgbClr val="A5A5A5"/>
      </a:accent6>
      <a:hlink>
        <a:srgbClr val="48A1FA"/>
      </a:hlink>
      <a:folHlink>
        <a:srgbClr val="954F72"/>
      </a:folHlink>
    </a:clrScheme>
    <a:fontScheme name="Futura BT">
      <a:majorFont>
        <a:latin typeface="Futura Hv BT"/>
        <a:ea typeface=""/>
        <a:cs typeface=""/>
      </a:majorFont>
      <a:minorFont>
        <a:latin typeface="Futura Lt B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70F82CF9-8C70-4C76-B36B-C63226416B0B}" vid="{AA618161-CEFF-4267-8B4A-886CA90F1DAC}"/>
    </a:ext>
  </a:extLst>
</a:theme>
</file>

<file path=ppt/theme/theme7.xml><?xml version="1.0" encoding="utf-8"?>
<a:theme xmlns:a="http://schemas.openxmlformats.org/drawingml/2006/main" name="1-CLA-PowerPoint HD">
  <a:themeElements>
    <a:clrScheme name="CLA Colors">
      <a:dk1>
        <a:srgbClr val="414142"/>
      </a:dk1>
      <a:lt1>
        <a:srgbClr val="FFFFFF"/>
      </a:lt1>
      <a:dk2>
        <a:srgbClr val="414142"/>
      </a:dk2>
      <a:lt2>
        <a:srgbClr val="DAD8D7"/>
      </a:lt2>
      <a:accent1>
        <a:srgbClr val="1F80BC"/>
      </a:accent1>
      <a:accent2>
        <a:srgbClr val="C8712D"/>
      </a:accent2>
      <a:accent3>
        <a:srgbClr val="819F3D"/>
      </a:accent3>
      <a:accent4>
        <a:srgbClr val="59365C"/>
      </a:accent4>
      <a:accent5>
        <a:srgbClr val="FFC91D"/>
      </a:accent5>
      <a:accent6>
        <a:srgbClr val="DAD8D7"/>
      </a:accent6>
      <a:hlink>
        <a:srgbClr val="57A0CC"/>
      </a:hlink>
      <a:folHlink>
        <a:srgbClr val="59365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CLA-PowerPoint HD.potx" id="{D1D89843-4F8B-4016-BEC1-1CF189D2BF32}" vid="{C7F52575-3C83-4FBB-AB3C-73AC51FB18BB}"/>
    </a:ext>
  </a:extLst>
</a:theme>
</file>

<file path=ppt/theme/theme8.xml><?xml version="1.0" encoding="utf-8"?>
<a:theme xmlns:a="http://schemas.openxmlformats.org/drawingml/2006/main" name="1_1-CLA-PowerPoint HD">
  <a:themeElements>
    <a:clrScheme name="CLA Colors">
      <a:dk1>
        <a:srgbClr val="414142"/>
      </a:dk1>
      <a:lt1>
        <a:srgbClr val="FFFFFF"/>
      </a:lt1>
      <a:dk2>
        <a:srgbClr val="414142"/>
      </a:dk2>
      <a:lt2>
        <a:srgbClr val="DAD8D7"/>
      </a:lt2>
      <a:accent1>
        <a:srgbClr val="1F80BC"/>
      </a:accent1>
      <a:accent2>
        <a:srgbClr val="C8712D"/>
      </a:accent2>
      <a:accent3>
        <a:srgbClr val="819F3D"/>
      </a:accent3>
      <a:accent4>
        <a:srgbClr val="59365C"/>
      </a:accent4>
      <a:accent5>
        <a:srgbClr val="FFC91D"/>
      </a:accent5>
      <a:accent6>
        <a:srgbClr val="DAD8D7"/>
      </a:accent6>
      <a:hlink>
        <a:srgbClr val="57A0CC"/>
      </a:hlink>
      <a:folHlink>
        <a:srgbClr val="59365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CLA-PowerPoint.potx" id="{0F9B119F-F1F9-4379-9B05-FB0D188B7919}" vid="{F3E68C4F-B3FF-4CCB-9987-A3211185AE19}"/>
    </a:ext>
  </a:extLst>
</a:theme>
</file>

<file path=ppt/theme/theme9.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6894</TotalTime>
  <Words>2208</Words>
  <Application>Microsoft Office PowerPoint</Application>
  <PresentationFormat>Widescreen</PresentationFormat>
  <Paragraphs>491</Paragraphs>
  <Slides>55</Slides>
  <Notes>26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55</vt:i4>
      </vt:variant>
    </vt:vector>
  </HeadingPairs>
  <TitlesOfParts>
    <vt:vector size="74" baseType="lpstr">
      <vt:lpstr>Arial</vt:lpstr>
      <vt:lpstr>Arial Black</vt:lpstr>
      <vt:lpstr>Arial Narrow</vt:lpstr>
      <vt:lpstr>Calibri</vt:lpstr>
      <vt:lpstr>Calibri Light</vt:lpstr>
      <vt:lpstr>Courier New</vt:lpstr>
      <vt:lpstr>Futura Hv BT</vt:lpstr>
      <vt:lpstr>Futura Lt BT</vt:lpstr>
      <vt:lpstr>Times</vt:lpstr>
      <vt:lpstr>Times New Roman</vt:lpstr>
      <vt:lpstr>Wingdings 3</vt:lpstr>
      <vt:lpstr>7_Diseño predeterminado</vt:lpstr>
      <vt:lpstr>NRECA Grey</vt:lpstr>
      <vt:lpstr>1_NRECA Grey</vt:lpstr>
      <vt:lpstr>Office Theme</vt:lpstr>
      <vt:lpstr>Facet</vt:lpstr>
      <vt:lpstr>1_Facet</vt:lpstr>
      <vt:lpstr>1-CLA-PowerPoint HD</vt:lpstr>
      <vt:lpstr>1_1-CLA-PowerPoint HD</vt:lpstr>
      <vt:lpstr>PowerPoint Presentation</vt:lpstr>
      <vt:lpstr>PowerPoint Presentation</vt:lpstr>
      <vt:lpstr>PowerPoint Presentation</vt:lpstr>
      <vt:lpstr>PowerPoint Presentation</vt:lpstr>
      <vt:lpstr>PowerPoint Presentation</vt:lpstr>
      <vt:lpstr>Dairyland Power Cooperative Update</vt:lpstr>
      <vt:lpstr>PowerPoint Presentation</vt:lpstr>
      <vt:lpstr>PowerPoint Presentation</vt:lpstr>
      <vt:lpstr>How Do We Achieve Sustainability? </vt:lpstr>
      <vt:lpstr>Prioritizing Reliability</vt:lpstr>
      <vt:lpstr>Overall Electricity Demand (MISO*) vs. Wind &amp; Solar Generation | Dec. 19-25, 2022</vt:lpstr>
      <vt:lpstr>Overall Electricity Demand (MISO) vs. Wind &amp; Solar Generation | June 19-25, 2022</vt:lpstr>
      <vt:lpstr>Natural Gas Prices 1998-present (25 years) </vt:lpstr>
      <vt:lpstr>Dairyland’s Current Energy Mix</vt:lpstr>
      <vt:lpstr>Renewable Generation Resources (Owned and Contracted)</vt:lpstr>
      <vt:lpstr>PowerPoint Presentation</vt:lpstr>
      <vt:lpstr>Generation Resources</vt:lpstr>
      <vt:lpstr>Nemadji Trail Energy Center (NTEC) Power Plant Development</vt:lpstr>
      <vt:lpstr>Nuclear Small Modular Reactors (SMRs)</vt:lpstr>
      <vt:lpstr>Mine Storage International AB &amp;  Michigan Technological University (MTU)</vt:lpstr>
      <vt:lpstr>Safe, Reliable and Cost-Effective Energy for the Future</vt:lpstr>
      <vt:lpstr>PowerPoint Presentation</vt:lpstr>
      <vt:lpstr>PowerPoint Presentation</vt:lpstr>
      <vt:lpstr>PowerPoint Presentation</vt:lpstr>
      <vt:lpstr>CEO Report Agenda</vt:lpstr>
      <vt:lpstr>Summary of Policy 300.11 History</vt:lpstr>
      <vt:lpstr>Summary of Policy 300.11 Changes</vt:lpstr>
      <vt:lpstr> 2022 Satisfaction Survey</vt:lpstr>
      <vt:lpstr>Overall Satisfaction</vt:lpstr>
      <vt:lpstr>Performance Attributes 1-5 Scale: 1 = Very Poor; 5 = Excellent</vt:lpstr>
      <vt:lpstr>Member Identity</vt:lpstr>
      <vt:lpstr>Consumer Segments</vt:lpstr>
      <vt:lpstr>PowerPoint Presentation</vt:lpstr>
      <vt:lpstr>PowerPoint Presentation</vt:lpstr>
      <vt:lpstr>PowerPoint Presentation</vt:lpstr>
      <vt:lpstr>Key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Bayfield Electric Cooperative Annual Meeting</vt:lpstr>
      <vt:lpstr>Bayfield Electric Cooperative</vt:lpstr>
      <vt:lpstr>Bayfield Electric Cooperative</vt:lpstr>
      <vt:lpstr>Bayfield Electric Cooperative</vt:lpstr>
      <vt:lpstr>Bayfield Electric Cooperative</vt:lpstr>
      <vt:lpstr>Bayfield Electric Cooperative</vt:lpstr>
      <vt:lpstr>Bayfield Electric Cooperative</vt:lpstr>
      <vt:lpstr>PowerPoint Presentation</vt:lpstr>
      <vt:lpstr>PowerPoint Presentation</vt:lpstr>
      <vt:lpstr>Members Question and Answer Session</vt:lpstr>
      <vt:lpstr>PowerPoint Presentation</vt:lpstr>
      <vt:lpstr>PowerPoint Presentation</vt:lpstr>
    </vt:vector>
  </TitlesOfParts>
  <Company>IBERDROLA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ANNUAL MEETING</dc:title>
  <dc:creator>CPK</dc:creator>
  <cp:lastModifiedBy>Bayfield Electric</cp:lastModifiedBy>
  <cp:revision>236</cp:revision>
  <cp:lastPrinted>2022-05-12T14:47:17Z</cp:lastPrinted>
  <dcterms:created xsi:type="dcterms:W3CDTF">2002-06-20T06:09:18Z</dcterms:created>
  <dcterms:modified xsi:type="dcterms:W3CDTF">2023-05-25T18:25:07Z</dcterms:modified>
</cp:coreProperties>
</file>